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1" r:id="rId2"/>
    <p:sldId id="276" r:id="rId3"/>
    <p:sldId id="281" r:id="rId4"/>
    <p:sldId id="282" r:id="rId5"/>
    <p:sldId id="268" r:id="rId6"/>
    <p:sldId id="280" r:id="rId7"/>
    <p:sldId id="269" r:id="rId8"/>
    <p:sldId id="260" r:id="rId9"/>
    <p:sldId id="287" r:id="rId10"/>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491" autoAdjust="0"/>
    <p:restoredTop sz="96400" autoAdjust="0"/>
  </p:normalViewPr>
  <p:slideViewPr>
    <p:cSldViewPr snapToGrid="0">
      <p:cViewPr varScale="1">
        <p:scale>
          <a:sx n="75" d="100"/>
          <a:sy n="75" d="100"/>
        </p:scale>
        <p:origin x="62" y="432"/>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F632318-ABDE-4612-9663-F3D4C81558F8}" type="datetimeFigureOut">
              <a:rPr kumimoji="1" lang="ja-JP" altLang="en-US" smtClean="0"/>
              <a:t>2023/8/29</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23AB913-11FB-4ABB-BF00-2579D64A9614}" type="slidenum">
              <a:rPr kumimoji="1" lang="ja-JP" altLang="en-US" smtClean="0"/>
              <a:t>‹#›</a:t>
            </a:fld>
            <a:endParaRPr kumimoji="1" lang="ja-JP" altLang="en-US"/>
          </a:p>
        </p:txBody>
      </p:sp>
    </p:spTree>
    <p:extLst>
      <p:ext uri="{BB962C8B-B14F-4D97-AF65-F5344CB8AC3E}">
        <p14:creationId xmlns:p14="http://schemas.microsoft.com/office/powerpoint/2010/main" val="1881098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ECCB87-9914-4A94-9996-F7BC7DA639E4}" type="datetimeFigureOut">
              <a:rPr kumimoji="1" lang="ja-JP" altLang="en-US" smtClean="0"/>
              <a:t>2023/8/29</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88BB87-96A7-4DE5-A1CE-3629F9135AB1}" type="slidenum">
              <a:rPr kumimoji="1" lang="ja-JP" altLang="en-US" smtClean="0"/>
              <a:t>‹#›</a:t>
            </a:fld>
            <a:endParaRPr kumimoji="1" lang="ja-JP" altLang="en-US"/>
          </a:p>
        </p:txBody>
      </p:sp>
    </p:spTree>
    <p:extLst>
      <p:ext uri="{BB962C8B-B14F-4D97-AF65-F5344CB8AC3E}">
        <p14:creationId xmlns:p14="http://schemas.microsoft.com/office/powerpoint/2010/main" val="37523876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A26B5FA-9EEB-4566-BC78-0390F063ECE2}" type="datetime1">
              <a:rPr kumimoji="1" lang="ja-JP" altLang="en-US" smtClean="0"/>
              <a:t>2023/8/29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66093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FC6B628-8BEA-4630-A0AA-C5DE1A3D537E}" type="datetime1">
              <a:rPr kumimoji="1" lang="ja-JP" altLang="en-US" smtClean="0"/>
              <a:t>2023/8/29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421562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3E250A3-32C1-4BA5-9CD2-2BC619E97F69}" type="datetime1">
              <a:rPr kumimoji="1" lang="ja-JP" altLang="en-US" smtClean="0"/>
              <a:t>2023/8/29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81528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8A96E-FBA7-4DFE-A786-FB17182BF95F}" type="datetime1">
              <a:rPr kumimoji="1" lang="ja-JP" altLang="en-US" smtClean="0"/>
              <a:t>2023/8/29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250725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966652A-507B-4D6C-9D96-2CDA7DCFB4E4}" type="datetime1">
              <a:rPr kumimoji="1" lang="ja-JP" altLang="en-US" smtClean="0"/>
              <a:t>2023/8/29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69843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6A83E3-C38B-49AA-992E-1D37E681322F}" type="datetime1">
              <a:rPr kumimoji="1" lang="ja-JP" altLang="en-US" smtClean="0"/>
              <a:t>2023/8/29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104399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689A90E-2263-497C-86FE-B1DF889ADF6E}" type="datetime1">
              <a:rPr kumimoji="1" lang="ja-JP" altLang="en-US" smtClean="0"/>
              <a:t>2023/8/29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292135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4673D26-F90D-49B8-A742-851C94B8E295}" type="datetime1">
              <a:rPr kumimoji="1" lang="ja-JP" altLang="en-US" smtClean="0"/>
              <a:t>2023/8/29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243963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C58B30-CC75-4358-B8F8-4744B08740CD}" type="datetime1">
              <a:rPr kumimoji="1" lang="ja-JP" altLang="en-US" smtClean="0"/>
              <a:t>2023/8/29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175126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C2FF9A0-098D-4898-84C6-ED355789EBA0}" type="datetime1">
              <a:rPr kumimoji="1" lang="ja-JP" altLang="en-US" smtClean="0"/>
              <a:t>2023/8/29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93820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05CD742-57AC-4328-90F1-62B60875C635}" type="datetime1">
              <a:rPr kumimoji="1" lang="ja-JP" altLang="en-US" smtClean="0"/>
              <a:t>2023/8/29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39F1F6-D210-4FA8-B458-5BA8D5933BFD}" type="slidenum">
              <a:rPr kumimoji="1" lang="ja-JP" altLang="en-US" smtClean="0"/>
              <a:t>‹#›</a:t>
            </a:fld>
            <a:endParaRPr kumimoji="1" lang="ja-JP" altLang="en-US"/>
          </a:p>
        </p:txBody>
      </p:sp>
    </p:spTree>
    <p:extLst>
      <p:ext uri="{BB962C8B-B14F-4D97-AF65-F5344CB8AC3E}">
        <p14:creationId xmlns:p14="http://schemas.microsoft.com/office/powerpoint/2010/main" val="319222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1C6E1-E669-460B-BA0C-F32BF3A92500}" type="datetime1">
              <a:rPr kumimoji="1" lang="ja-JP" altLang="en-US" smtClean="0"/>
              <a:t>2023/8/29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448800" y="-9616"/>
            <a:ext cx="27432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9039F1F6-D210-4FA8-B458-5BA8D5933BFD}" type="slidenum">
              <a:rPr lang="ja-JP" altLang="en-US" smtClean="0"/>
              <a:pPr/>
              <a:t>‹#›</a:t>
            </a:fld>
            <a:endParaRPr lang="ja-JP" altLang="en-US" dirty="0"/>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20400" y="6311900"/>
            <a:ext cx="1338349" cy="477982"/>
          </a:xfrm>
          <a:prstGeom prst="rect">
            <a:avLst/>
          </a:prstGeom>
        </p:spPr>
      </p:pic>
    </p:spTree>
    <p:extLst>
      <p:ext uri="{BB962C8B-B14F-4D97-AF65-F5344CB8AC3E}">
        <p14:creationId xmlns:p14="http://schemas.microsoft.com/office/powerpoint/2010/main" val="171857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f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fif"/><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345" y="786643"/>
            <a:ext cx="1246361" cy="1246361"/>
          </a:xfrm>
          <a:prstGeom prst="rect">
            <a:avLst/>
          </a:prstGeom>
        </p:spPr>
      </p:pic>
      <p:sp>
        <p:nvSpPr>
          <p:cNvPr id="4" name="スライド番号プレースホルダー 3"/>
          <p:cNvSpPr>
            <a:spLocks noGrp="1"/>
          </p:cNvSpPr>
          <p:nvPr>
            <p:ph type="sldNum" sz="quarter" idx="12"/>
          </p:nvPr>
        </p:nvSpPr>
        <p:spPr/>
        <p:txBody>
          <a:bodyPr/>
          <a:lstStyle/>
          <a:p>
            <a:fld id="{9039F1F6-D210-4FA8-B458-5BA8D5933BFD}" type="slidenum">
              <a:rPr kumimoji="1" lang="ja-JP" altLang="en-US" smtClean="0">
                <a:latin typeface="Meiryo UI" panose="020B0604030504040204" pitchFamily="50" charset="-128"/>
                <a:ea typeface="Meiryo UI" panose="020B0604030504040204" pitchFamily="50" charset="-128"/>
              </a:rPr>
              <a:t>1</a:t>
            </a:fld>
            <a:endParaRPr kumimoji="1" lang="ja-JP" altLang="en-US">
              <a:latin typeface="Meiryo UI" panose="020B0604030504040204" pitchFamily="50" charset="-128"/>
              <a:ea typeface="Meiryo UI" panose="020B0604030504040204" pitchFamily="50" charset="-128"/>
            </a:endParaRPr>
          </a:p>
        </p:txBody>
      </p:sp>
      <p:sp>
        <p:nvSpPr>
          <p:cNvPr id="5" name="タイトル 3"/>
          <p:cNvSpPr txBox="1">
            <a:spLocks/>
          </p:cNvSpPr>
          <p:nvPr/>
        </p:nvSpPr>
        <p:spPr>
          <a:xfrm>
            <a:off x="0" y="0"/>
            <a:ext cx="12192000" cy="460800"/>
          </a:xfrm>
          <a:prstGeom prst="rect">
            <a:avLst/>
          </a:prstGeom>
          <a:solidFill>
            <a:schemeClr val="accent4">
              <a:lumMod val="20000"/>
              <a:lumOff val="80000"/>
            </a:schemeClr>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ja-JP" altLang="en-US" sz="3300" b="1" dirty="0">
                <a:latin typeface="Meiryo UI" panose="020B0604030504040204" pitchFamily="50" charset="-128"/>
                <a:ea typeface="Meiryo UI" panose="020B0604030504040204" pitchFamily="50" charset="-128"/>
              </a:rPr>
              <a:t>愛媛デジタル人材育成プログラム</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令和</a:t>
            </a:r>
            <a:r>
              <a:rPr lang="ja-JP" altLang="en-US" sz="2400">
                <a:latin typeface="Meiryo UI" panose="020B0604030504040204" pitchFamily="50" charset="-128"/>
                <a:ea typeface="Meiryo UI" panose="020B0604030504040204" pitchFamily="50" charset="-128"/>
              </a:rPr>
              <a:t>５年８月  日</a:t>
            </a:r>
            <a:endParaRPr lang="ja-JP" altLang="en-US" sz="2400" dirty="0">
              <a:latin typeface="Meiryo UI" panose="020B0604030504040204" pitchFamily="50" charset="-128"/>
              <a:ea typeface="Meiryo UI" panose="020B0604030504040204" pitchFamily="50" charset="-128"/>
            </a:endParaRPr>
          </a:p>
        </p:txBody>
      </p:sp>
      <p:sp>
        <p:nvSpPr>
          <p:cNvPr id="24" name="フリーフォーム 23"/>
          <p:cNvSpPr/>
          <p:nvPr/>
        </p:nvSpPr>
        <p:spPr>
          <a:xfrm rot="16200000">
            <a:off x="-1941392" y="2945613"/>
            <a:ext cx="5168300" cy="865254"/>
          </a:xfrm>
          <a:custGeom>
            <a:avLst/>
            <a:gdLst>
              <a:gd name="connsiteX0" fmla="*/ 0 w 5168300"/>
              <a:gd name="connsiteY0" fmla="*/ 0 h 865254"/>
              <a:gd name="connsiteX1" fmla="*/ 5168300 w 5168300"/>
              <a:gd name="connsiteY1" fmla="*/ 0 h 865254"/>
              <a:gd name="connsiteX2" fmla="*/ 5168300 w 5168300"/>
              <a:gd name="connsiteY2" fmla="*/ 865254 h 865254"/>
              <a:gd name="connsiteX3" fmla="*/ 0 w 5168300"/>
              <a:gd name="connsiteY3" fmla="*/ 865254 h 865254"/>
              <a:gd name="connsiteX4" fmla="*/ 0 w 5168300"/>
              <a:gd name="connsiteY4" fmla="*/ 0 h 865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300" h="865254">
                <a:moveTo>
                  <a:pt x="0" y="0"/>
                </a:moveTo>
                <a:lnTo>
                  <a:pt x="5168300" y="0"/>
                </a:lnTo>
                <a:lnTo>
                  <a:pt x="5168300" y="865254"/>
                </a:lnTo>
                <a:lnTo>
                  <a:pt x="0" y="865254"/>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035" tIns="26035" rIns="26035" bIns="26035" numCol="1" spcCol="1270" anchor="ctr" anchorCtr="0">
            <a:noAutofit/>
          </a:bodyPr>
          <a:lstStyle/>
          <a:p>
            <a:pPr lvl="0" algn="l" defTabSz="1822450">
              <a:lnSpc>
                <a:spcPct val="90000"/>
              </a:lnSpc>
              <a:spcBef>
                <a:spcPct val="0"/>
              </a:spcBef>
              <a:spcAft>
                <a:spcPct val="35000"/>
              </a:spcAft>
            </a:pPr>
            <a:endParaRPr kumimoji="1" lang="ja-JP" altLang="en-US" sz="4100" kern="1200" dirty="0">
              <a:latin typeface="Meiryo UI" panose="020B0604030504040204" pitchFamily="50" charset="-128"/>
              <a:ea typeface="Meiryo UI" panose="020B0604030504040204" pitchFamily="50" charset="-128"/>
            </a:endParaRPr>
          </a:p>
        </p:txBody>
      </p:sp>
      <p:sp>
        <p:nvSpPr>
          <p:cNvPr id="26" name="フリーフォーム 25"/>
          <p:cNvSpPr/>
          <p:nvPr/>
        </p:nvSpPr>
        <p:spPr>
          <a:xfrm>
            <a:off x="1479431" y="2517549"/>
            <a:ext cx="6520678" cy="2054460"/>
          </a:xfrm>
          <a:custGeom>
            <a:avLst/>
            <a:gdLst>
              <a:gd name="connsiteX0" fmla="*/ 0 w 5303862"/>
              <a:gd name="connsiteY0" fmla="*/ 0 h 1619753"/>
              <a:gd name="connsiteX1" fmla="*/ 5303862 w 5303862"/>
              <a:gd name="connsiteY1" fmla="*/ 0 h 1619753"/>
              <a:gd name="connsiteX2" fmla="*/ 5303862 w 5303862"/>
              <a:gd name="connsiteY2" fmla="*/ 1619753 h 1619753"/>
              <a:gd name="connsiteX3" fmla="*/ 0 w 5303862"/>
              <a:gd name="connsiteY3" fmla="*/ 1619753 h 1619753"/>
              <a:gd name="connsiteX4" fmla="*/ 0 w 5303862"/>
              <a:gd name="connsiteY4" fmla="*/ 0 h 1619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862" h="1619753">
                <a:moveTo>
                  <a:pt x="0" y="0"/>
                </a:moveTo>
                <a:lnTo>
                  <a:pt x="5303862" y="0"/>
                </a:lnTo>
                <a:lnTo>
                  <a:pt x="5303862" y="1619753"/>
                </a:lnTo>
                <a:lnTo>
                  <a:pt x="0" y="1619753"/>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defTabSz="711200">
              <a:lnSpc>
                <a:spcPct val="90000"/>
              </a:lnSpc>
              <a:spcBef>
                <a:spcPct val="0"/>
              </a:spcBef>
              <a:spcAft>
                <a:spcPct val="35000"/>
              </a:spcAft>
            </a:pPr>
            <a:r>
              <a:rPr lang="ja-JP" altLang="en-US" sz="1600" i="1" kern="0" dirty="0">
                <a:solidFill>
                  <a:srgbClr val="FFC000"/>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600" b="1" i="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応用レベルプログラム</a:t>
            </a:r>
            <a:r>
              <a:rPr lang="ja-JP" altLang="en-US" sz="1600" b="1" i="1" kern="0" dirty="0">
                <a:solidFill>
                  <a:srgbClr val="0070C0"/>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600" b="1" i="1" kern="0" dirty="0">
                <a:solidFill>
                  <a:schemeClr val="accent5"/>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600" b="1" dirty="0">
                <a:solidFill>
                  <a:schemeClr val="accent5"/>
                </a:solidFill>
                <a:latin typeface="Meiryo UI" panose="020B0604030504040204" pitchFamily="50" charset="-128"/>
                <a:ea typeface="Meiryo UI" panose="020B0604030504040204" pitchFamily="50" charset="-128"/>
              </a:rPr>
              <a:t>履修証明プログラム</a:t>
            </a:r>
            <a:r>
              <a:rPr lang="en-US" altLang="ja-JP" sz="1600" b="1" dirty="0">
                <a:solidFill>
                  <a:schemeClr val="accent5"/>
                </a:solidFill>
                <a:latin typeface="Meiryo UI" panose="020B0604030504040204" pitchFamily="50" charset="-128"/>
                <a:ea typeface="Meiryo UI" panose="020B0604030504040204" pitchFamily="50" charset="-128"/>
              </a:rPr>
              <a:t>】</a:t>
            </a:r>
          </a:p>
          <a:p>
            <a:pPr lvl="0" algn="l" defTabSz="711200">
              <a:lnSpc>
                <a:spcPct val="90000"/>
              </a:lnSpc>
              <a:spcBef>
                <a:spcPct val="0"/>
              </a:spcBef>
              <a:spcAft>
                <a:spcPct val="35000"/>
              </a:spcAft>
            </a:pPr>
            <a:r>
              <a:rPr lang="ja-JP" altLang="en-US" sz="1600" kern="1200" dirty="0">
                <a:latin typeface="Meiryo UI" panose="020B0604030504040204" pitchFamily="50" charset="-128"/>
                <a:ea typeface="Meiryo UI" panose="020B0604030504040204" pitchFamily="50" charset="-128"/>
              </a:rPr>
              <a:t>　</a:t>
            </a:r>
            <a:r>
              <a:rPr lang="ja-JP" altLang="en-US" sz="1600" b="1" kern="1200" dirty="0">
                <a:latin typeface="Meiryo UI" panose="020B0604030504040204" pitchFamily="50" charset="-128"/>
                <a:ea typeface="Meiryo UI" panose="020B0604030504040204" pitchFamily="50" charset="-128"/>
              </a:rPr>
              <a:t>情報処理技術の</a:t>
            </a:r>
            <a:r>
              <a:rPr lang="ja-JP" altLang="en-US" sz="1600" b="1" dirty="0">
                <a:latin typeface="Meiryo UI" panose="020B0604030504040204" pitchFamily="50" charset="-128"/>
                <a:ea typeface="Meiryo UI" panose="020B0604030504040204" pitchFamily="50" charset="-128"/>
              </a:rPr>
              <a:t>応用</a:t>
            </a:r>
            <a:endParaRPr lang="en-US" altLang="ja-JP" sz="1600" b="1" kern="1200" dirty="0">
              <a:latin typeface="Meiryo UI" panose="020B0604030504040204" pitchFamily="50" charset="-128"/>
              <a:ea typeface="Meiryo UI" panose="020B0604030504040204" pitchFamily="50" charset="-128"/>
            </a:endParaRPr>
          </a:p>
          <a:p>
            <a:pPr lvl="0" algn="l" defTabSz="711200">
              <a:lnSpc>
                <a:spcPct val="90000"/>
              </a:lnSpc>
              <a:spcBef>
                <a:spcPct val="0"/>
              </a:spcBef>
              <a:spcAft>
                <a:spcPct val="35000"/>
              </a:spcAft>
            </a:pPr>
            <a:r>
              <a:rPr lang="ja-JP" altLang="en-US" sz="1600" dirty="0">
                <a:latin typeface="Meiryo UI" panose="020B0604030504040204" pitchFamily="50" charset="-128"/>
                <a:ea typeface="Meiryo UI" panose="020B0604030504040204" pitchFamily="50" charset="-128"/>
              </a:rPr>
              <a:t>　〇</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AI</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エッジ</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システムエキスパート養成講座</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u="sng"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60</a:t>
            </a:r>
            <a:r>
              <a:rPr lang="ja-JP" altLang="en-US" sz="1600" u="sng"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600" kern="1200" dirty="0">
              <a:latin typeface="Meiryo UI" panose="020B0604030504040204" pitchFamily="50" charset="-128"/>
              <a:ea typeface="Meiryo UI" panose="020B0604030504040204" pitchFamily="50" charset="-128"/>
            </a:endParaRPr>
          </a:p>
          <a:p>
            <a:pPr defTabSz="711200">
              <a:lnSpc>
                <a:spcPct val="90000"/>
              </a:lnSpc>
              <a:spcBef>
                <a:spcPct val="0"/>
              </a:spcBef>
              <a:spcAft>
                <a:spcPct val="35000"/>
              </a:spcAft>
            </a:pPr>
            <a:r>
              <a:rPr lang="ja-JP" altLang="en-US" sz="1600" kern="1200" dirty="0">
                <a:latin typeface="Meiryo UI" panose="020B0604030504040204" pitchFamily="50" charset="-128"/>
                <a:ea typeface="Meiryo UI" panose="020B0604030504040204" pitchFamily="50" charset="-128"/>
              </a:rPr>
              <a:t>　〇</a:t>
            </a:r>
            <a:r>
              <a:rPr lang="ja-JP" sz="1600" kern="1200" dirty="0">
                <a:latin typeface="Meiryo UI" panose="020B0604030504040204" pitchFamily="50" charset="-128"/>
                <a:ea typeface="Meiryo UI" panose="020B0604030504040204" pitchFamily="50" charset="-128"/>
              </a:rPr>
              <a:t>課題解決志向のアプリケーション開発エキスパート養成講座</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u="sng"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60</a:t>
            </a:r>
            <a:r>
              <a:rPr lang="ja-JP" altLang="en-US" sz="1600" u="sng"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600" kern="1200" dirty="0">
              <a:latin typeface="Meiryo UI" panose="020B0604030504040204" pitchFamily="50" charset="-128"/>
              <a:ea typeface="Meiryo UI" panose="020B0604030504040204" pitchFamily="50" charset="-128"/>
            </a:endParaRPr>
          </a:p>
          <a:p>
            <a:pPr defTabSz="711200">
              <a:lnSpc>
                <a:spcPct val="90000"/>
              </a:lnSpc>
              <a:spcBef>
                <a:spcPct val="0"/>
              </a:spcBef>
              <a:spcAft>
                <a:spcPct val="35000"/>
              </a:spcAft>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〇ディープラーニングジェネラリスト</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講座</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u="sng"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60</a:t>
            </a:r>
            <a:r>
              <a:rPr lang="ja-JP" altLang="en-US" sz="1600" u="sng"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defTabSz="711200">
              <a:lnSpc>
                <a:spcPct val="90000"/>
              </a:lnSpc>
              <a:spcBef>
                <a:spcPct val="0"/>
              </a:spcBef>
              <a:spcAft>
                <a:spcPct val="35000"/>
              </a:spcAft>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〇ディープラーニング</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エキスパート養成講座</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u="sng"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60</a:t>
            </a:r>
            <a:r>
              <a:rPr lang="ja-JP" altLang="en-US" sz="1600" u="sng"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600" kern="1200" dirty="0">
              <a:latin typeface="Meiryo UI" panose="020B0604030504040204" pitchFamily="50" charset="-128"/>
              <a:ea typeface="Meiryo UI" panose="020B0604030504040204" pitchFamily="50" charset="-128"/>
            </a:endParaRPr>
          </a:p>
        </p:txBody>
      </p:sp>
      <p:sp>
        <p:nvSpPr>
          <p:cNvPr id="28" name="フリーフォーム 27"/>
          <p:cNvSpPr/>
          <p:nvPr/>
        </p:nvSpPr>
        <p:spPr>
          <a:xfrm>
            <a:off x="1479430" y="4958154"/>
            <a:ext cx="6520679" cy="985812"/>
          </a:xfrm>
          <a:custGeom>
            <a:avLst/>
            <a:gdLst>
              <a:gd name="connsiteX0" fmla="*/ 0 w 4708493"/>
              <a:gd name="connsiteY0" fmla="*/ 0 h 985812"/>
              <a:gd name="connsiteX1" fmla="*/ 4708493 w 4708493"/>
              <a:gd name="connsiteY1" fmla="*/ 0 h 985812"/>
              <a:gd name="connsiteX2" fmla="*/ 4708493 w 4708493"/>
              <a:gd name="connsiteY2" fmla="*/ 985812 h 985812"/>
              <a:gd name="connsiteX3" fmla="*/ 0 w 4708493"/>
              <a:gd name="connsiteY3" fmla="*/ 985812 h 985812"/>
              <a:gd name="connsiteX4" fmla="*/ 0 w 4708493"/>
              <a:gd name="connsiteY4" fmla="*/ 0 h 9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493" h="985812">
                <a:moveTo>
                  <a:pt x="0" y="0"/>
                </a:moveTo>
                <a:lnTo>
                  <a:pt x="4708493" y="0"/>
                </a:lnTo>
                <a:lnTo>
                  <a:pt x="4708493" y="985812"/>
                </a:lnTo>
                <a:lnTo>
                  <a:pt x="0" y="985812"/>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defTabSz="800100">
              <a:lnSpc>
                <a:spcPct val="90000"/>
              </a:lnSpc>
              <a:spcBef>
                <a:spcPct val="0"/>
              </a:spcBef>
              <a:spcAft>
                <a:spcPct val="35000"/>
              </a:spcAft>
            </a:pPr>
            <a:r>
              <a:rPr lang="ja-JP" altLang="en-US" sz="1600" i="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600" b="1" i="1" kern="0" dirty="0">
                <a:solidFill>
                  <a:srgbClr val="FF66CC"/>
                </a:solidFill>
                <a:latin typeface="Meiryo UI" panose="020B0604030504040204" pitchFamily="50" charset="-128"/>
                <a:ea typeface="Meiryo UI" panose="020B0604030504040204" pitchFamily="50" charset="-128"/>
                <a:cs typeface="ＭＳ Ｐゴシック" panose="020B0600070205080204" pitchFamily="50" charset="-128"/>
              </a:rPr>
              <a:t>実践レベルプログラム</a:t>
            </a:r>
            <a:endParaRPr lang="en-US" altLang="ja-JP" sz="1600" b="1" dirty="0">
              <a:solidFill>
                <a:srgbClr val="FF66CC"/>
              </a:solidFill>
              <a:latin typeface="Meiryo UI" panose="020B0604030504040204" pitchFamily="50" charset="-128"/>
              <a:ea typeface="Meiryo UI" panose="020B0604030504040204" pitchFamily="50" charset="-128"/>
            </a:endParaRPr>
          </a:p>
          <a:p>
            <a:pPr lvl="0" algn="l" defTabSz="800100">
              <a:lnSpc>
                <a:spcPct val="90000"/>
              </a:lnSpc>
              <a:spcBef>
                <a:spcPct val="0"/>
              </a:spcBef>
              <a:spcAft>
                <a:spcPct val="35000"/>
              </a:spcAft>
            </a:pPr>
            <a:r>
              <a:rPr lang="ja-JP" altLang="en-US" sz="1600" kern="1200" dirty="0">
                <a:latin typeface="Meiryo UI" panose="020B0604030504040204" pitchFamily="50" charset="-128"/>
                <a:ea typeface="Meiryo UI" panose="020B0604030504040204" pitchFamily="50" charset="-128"/>
              </a:rPr>
              <a:t>　</a:t>
            </a:r>
            <a:r>
              <a:rPr lang="ja-JP" altLang="en-US" sz="1600" b="1" kern="1200" dirty="0">
                <a:latin typeface="Meiryo UI" panose="020B0604030504040204" pitchFamily="50" charset="-128"/>
                <a:ea typeface="Meiryo UI" panose="020B0604030504040204" pitchFamily="50" charset="-128"/>
              </a:rPr>
              <a:t>愛媛デジタル人材育成パーク</a:t>
            </a:r>
            <a:r>
              <a:rPr lang="ja-JP" altLang="en-US" sz="1600" kern="1200" dirty="0">
                <a:latin typeface="Meiryo UI" panose="020B0604030504040204" pitchFamily="50" charset="-128"/>
                <a:ea typeface="Meiryo UI" panose="020B0604030504040204" pitchFamily="50" charset="-128"/>
              </a:rPr>
              <a:t>　</a:t>
            </a:r>
            <a:endParaRPr lang="en-US" altLang="ja-JP" sz="1600" kern="1200" dirty="0">
              <a:latin typeface="Meiryo UI" panose="020B0604030504040204" pitchFamily="50" charset="-128"/>
              <a:ea typeface="Meiryo UI" panose="020B0604030504040204" pitchFamily="50" charset="-128"/>
            </a:endParaRPr>
          </a:p>
          <a:p>
            <a:pPr defTabSz="711200">
              <a:lnSpc>
                <a:spcPct val="90000"/>
              </a:lnSpc>
              <a:spcBef>
                <a:spcPct val="0"/>
              </a:spcBef>
              <a:spcAft>
                <a:spcPct val="35000"/>
              </a:spcAft>
            </a:pPr>
            <a:r>
              <a:rPr lang="ja-JP" altLang="en-US" sz="1600" kern="1200" dirty="0">
                <a:latin typeface="Meiryo UI" panose="020B0604030504040204" pitchFamily="50" charset="-128"/>
                <a:ea typeface="Meiryo UI" panose="020B0604030504040204" pitchFamily="50" charset="-128"/>
              </a:rPr>
              <a:t>（</a:t>
            </a:r>
            <a:r>
              <a:rPr lang="ja-JP" altLang="en-US" sz="1600" kern="1200" dirty="0" err="1">
                <a:latin typeface="Meiryo UI" panose="020B0604030504040204" pitchFamily="50" charset="-128"/>
                <a:ea typeface="Meiryo UI" panose="020B0604030504040204" pitchFamily="50" charset="-128"/>
              </a:rPr>
              <a:t>え</a:t>
            </a:r>
            <a:r>
              <a:rPr lang="ja-JP" altLang="en-US" sz="1600" kern="1200" dirty="0">
                <a:latin typeface="Meiryo UI" panose="020B0604030504040204" pitchFamily="50" charset="-128"/>
                <a:ea typeface="Meiryo UI" panose="020B0604030504040204" pitchFamily="50" charset="-128"/>
              </a:rPr>
              <a:t>ひめ課題解決志向プロジェクト）</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u="sng"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60</a:t>
            </a:r>
            <a:r>
              <a:rPr lang="ja-JP" altLang="en-US" sz="1600" u="sng"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8465" y="882316"/>
            <a:ext cx="984885" cy="5188248"/>
          </a:xfrm>
          <a:prstGeom prst="rect">
            <a:avLst/>
          </a:prstGeom>
          <a:noFill/>
        </p:spPr>
        <p:txBody>
          <a:bodyPr vert="eaVert" wrap="square" rtlCol="0">
            <a:spAutoFit/>
          </a:bodyPr>
          <a:lstStyle/>
          <a:p>
            <a:pPr lvl="0"/>
            <a:r>
              <a:rPr lang="ja-JP" altLang="en-US" sz="2600" b="1" dirty="0">
                <a:latin typeface="Meiryo UI" panose="020B0604030504040204" pitchFamily="50" charset="-128"/>
                <a:ea typeface="Meiryo UI" panose="020B0604030504040204" pitchFamily="50" charset="-128"/>
              </a:rPr>
              <a:t>愛媛デジタル人材育成プログラム</a:t>
            </a:r>
          </a:p>
          <a:p>
            <a:endParaRPr kumimoji="1" lang="ja-JP" altLang="en-US" sz="2600" b="1" dirty="0">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8387013" y="5152071"/>
            <a:ext cx="2433386" cy="1620638"/>
            <a:chOff x="7139739" y="4240128"/>
            <a:chExt cx="3720653" cy="2617872"/>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948" y="4283241"/>
              <a:ext cx="3548444" cy="2506535"/>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739" y="5143500"/>
              <a:ext cx="1714500" cy="1714500"/>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981" y="4240128"/>
              <a:ext cx="1714500" cy="1714500"/>
            </a:xfrm>
            <a:prstGeom prst="rect">
              <a:avLst/>
            </a:prstGeom>
          </p:spPr>
        </p:pic>
      </p:grpSp>
      <p:sp>
        <p:nvSpPr>
          <p:cNvPr id="11" name="正方形/長方形 10"/>
          <p:cNvSpPr/>
          <p:nvPr/>
        </p:nvSpPr>
        <p:spPr>
          <a:xfrm>
            <a:off x="8156965" y="4712068"/>
            <a:ext cx="3352799"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愛媛デジタル人材育成パーク</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ja-JP" altLang="en-US" sz="1400" dirty="0" err="1">
                <a:latin typeface="Meiryo UI" panose="020B0604030504040204" pitchFamily="50" charset="-128"/>
                <a:ea typeface="Meiryo UI" panose="020B0604030504040204" pitchFamily="50" charset="-128"/>
              </a:rPr>
              <a:t>え</a:t>
            </a:r>
            <a:r>
              <a:rPr lang="ja-JP" altLang="en-US" sz="1400" dirty="0">
                <a:latin typeface="Meiryo UI" panose="020B0604030504040204" pitchFamily="50" charset="-128"/>
                <a:ea typeface="Meiryo UI" panose="020B0604030504040204" pitchFamily="50" charset="-128"/>
              </a:rPr>
              <a:t>ひめ課題解決志向プロジェクト）</a:t>
            </a:r>
          </a:p>
        </p:txBody>
      </p:sp>
      <p:sp>
        <p:nvSpPr>
          <p:cNvPr id="12" name="正方形/長方形 11"/>
          <p:cNvSpPr/>
          <p:nvPr/>
        </p:nvSpPr>
        <p:spPr>
          <a:xfrm>
            <a:off x="9448801" y="3475365"/>
            <a:ext cx="2857500" cy="738664"/>
          </a:xfrm>
          <a:prstGeom prst="rect">
            <a:avLst/>
          </a:prstGeom>
        </p:spPr>
        <p:txBody>
          <a:bodyPr wrap="square">
            <a:spAutoFit/>
          </a:bodyPr>
          <a:lstStyle/>
          <a:p>
            <a:pPr indent="133350" algn="just">
              <a:spcAft>
                <a:spcPts val="0"/>
              </a:spcAft>
            </a:pPr>
            <a:r>
              <a:rPr lang="ja-JP"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愛媛デジタル人材育成ジム</a:t>
            </a:r>
            <a:endParaRPr lang="en-US"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indent="133350" algn="just">
              <a:spcAft>
                <a:spcPts val="0"/>
              </a:spcAft>
            </a:pPr>
            <a:r>
              <a:rPr lang="ja-JP"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（修学者が自由に学習できる</a:t>
            </a:r>
            <a:endParaRPr lang="en-US"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indent="133350" algn="just">
              <a:spcAft>
                <a:spcPts val="0"/>
              </a:spcAft>
            </a:pPr>
            <a:r>
              <a:rPr lang="ja-JP" altLang="en-US"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オンデマンド教材に基づく学習）</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9403" y="4198293"/>
            <a:ext cx="970549" cy="970549"/>
          </a:xfrm>
          <a:prstGeom prst="rect">
            <a:avLst/>
          </a:prstGeom>
        </p:spPr>
      </p:pic>
      <p:sp>
        <p:nvSpPr>
          <p:cNvPr id="15" name="正方形/長方形 14"/>
          <p:cNvSpPr/>
          <p:nvPr/>
        </p:nvSpPr>
        <p:spPr>
          <a:xfrm>
            <a:off x="8418094" y="431305"/>
            <a:ext cx="4031713" cy="523220"/>
          </a:xfrm>
          <a:prstGeom prst="rect">
            <a:avLst/>
          </a:prstGeom>
        </p:spPr>
        <p:txBody>
          <a:bodyPr wrap="square">
            <a:spAutoFit/>
          </a:bodyPr>
          <a:lstStyle/>
          <a:p>
            <a:pPr indent="133350" algn="just">
              <a:spcAft>
                <a:spcPts val="0"/>
              </a:spcAft>
            </a:pPr>
            <a:r>
              <a:rPr lang="ja-JP"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愛媛デジタル人材育成クラス</a:t>
            </a:r>
            <a:endParaRPr lang="en-US"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indent="133350" algn="just">
              <a:spcAft>
                <a:spcPts val="0"/>
              </a:spcAft>
            </a:pPr>
            <a:r>
              <a:rPr lang="ja-JP"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（座学</a:t>
            </a:r>
            <a:r>
              <a:rPr lang="ja-JP" altLang="en-US"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＋オンデマンド、</a:t>
            </a:r>
            <a:r>
              <a:rPr lang="ja-JP"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グループワーク</a:t>
            </a:r>
            <a:r>
              <a:rPr lang="ja-JP" altLang="en-US"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ハンズオン）</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正方形/長方形 16"/>
          <p:cNvSpPr/>
          <p:nvPr/>
        </p:nvSpPr>
        <p:spPr>
          <a:xfrm>
            <a:off x="8232804" y="1951536"/>
            <a:ext cx="3598333" cy="523220"/>
          </a:xfrm>
          <a:prstGeom prst="rect">
            <a:avLst/>
          </a:prstGeom>
        </p:spPr>
        <p:txBody>
          <a:bodyPr wrap="square">
            <a:spAutoFit/>
          </a:bodyPr>
          <a:lstStyle/>
          <a:p>
            <a:pPr indent="133350">
              <a:spcAft>
                <a:spcPts val="0"/>
              </a:spcAft>
            </a:pPr>
            <a:r>
              <a:rPr lang="ja-JP"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愛媛デジタル人材育成ラボ</a:t>
            </a:r>
            <a:endParaRPr lang="en-US"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indent="133350">
              <a:spcAft>
                <a:spcPts val="0"/>
              </a:spcAft>
            </a:pPr>
            <a:r>
              <a:rPr lang="ja-JP"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（特定のテーマに基づく実習</a:t>
            </a:r>
            <a:r>
              <a:rPr lang="ja-JP" altLang="en-US"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及び</a:t>
            </a:r>
            <a:r>
              <a:rPr lang="ja-JP" altLang="ja-JP" sz="1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プロジェクト）</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6558" y="2279209"/>
            <a:ext cx="1268559" cy="1268559"/>
          </a:xfrm>
          <a:prstGeom prst="rect">
            <a:avLst/>
          </a:prstGeom>
        </p:spPr>
      </p:pic>
      <p:sp>
        <p:nvSpPr>
          <p:cNvPr id="6" name="フリーフォーム 25">
            <a:extLst>
              <a:ext uri="{FF2B5EF4-FFF2-40B4-BE49-F238E27FC236}">
                <a16:creationId xmlns:a16="http://schemas.microsoft.com/office/drawing/2014/main" id="{9F822A41-BE9B-48FC-D10C-9E8B74DE4F9B}"/>
              </a:ext>
            </a:extLst>
          </p:cNvPr>
          <p:cNvSpPr/>
          <p:nvPr/>
        </p:nvSpPr>
        <p:spPr>
          <a:xfrm>
            <a:off x="1479431" y="837831"/>
            <a:ext cx="6520678" cy="1281500"/>
          </a:xfrm>
          <a:custGeom>
            <a:avLst/>
            <a:gdLst>
              <a:gd name="connsiteX0" fmla="*/ 0 w 5303862"/>
              <a:gd name="connsiteY0" fmla="*/ 0 h 1619753"/>
              <a:gd name="connsiteX1" fmla="*/ 5303862 w 5303862"/>
              <a:gd name="connsiteY1" fmla="*/ 0 h 1619753"/>
              <a:gd name="connsiteX2" fmla="*/ 5303862 w 5303862"/>
              <a:gd name="connsiteY2" fmla="*/ 1619753 h 1619753"/>
              <a:gd name="connsiteX3" fmla="*/ 0 w 5303862"/>
              <a:gd name="connsiteY3" fmla="*/ 1619753 h 1619753"/>
              <a:gd name="connsiteX4" fmla="*/ 0 w 5303862"/>
              <a:gd name="connsiteY4" fmla="*/ 0 h 1619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862" h="1619753">
                <a:moveTo>
                  <a:pt x="0" y="0"/>
                </a:moveTo>
                <a:lnTo>
                  <a:pt x="5303862" y="0"/>
                </a:lnTo>
                <a:lnTo>
                  <a:pt x="5303862" y="1619753"/>
                </a:lnTo>
                <a:lnTo>
                  <a:pt x="0" y="1619753"/>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defTabSz="711200">
              <a:lnSpc>
                <a:spcPct val="90000"/>
              </a:lnSpc>
              <a:spcBef>
                <a:spcPct val="0"/>
              </a:spcBef>
              <a:spcAft>
                <a:spcPct val="35000"/>
              </a:spcAft>
            </a:pPr>
            <a:r>
              <a:rPr lang="ja-JP" altLang="en-US" sz="1600" i="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600" b="1" i="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基礎レベルプログラム</a:t>
            </a:r>
            <a:r>
              <a:rPr lang="ja-JP" altLang="en-US" sz="1600" kern="1200" dirty="0">
                <a:latin typeface="Meiryo UI" panose="020B0604030504040204" pitchFamily="50" charset="-128"/>
                <a:ea typeface="Meiryo UI" panose="020B0604030504040204" pitchFamily="50" charset="-128"/>
              </a:rPr>
              <a:t>　</a:t>
            </a:r>
            <a:endParaRPr lang="en-US" altLang="ja-JP" sz="1600" kern="1200" dirty="0">
              <a:latin typeface="Meiryo UI" panose="020B0604030504040204" pitchFamily="50" charset="-128"/>
              <a:ea typeface="Meiryo UI" panose="020B0604030504040204" pitchFamily="50" charset="-128"/>
            </a:endParaRPr>
          </a:p>
          <a:p>
            <a:pPr lvl="0" algn="l" defTabSz="711200">
              <a:lnSpc>
                <a:spcPct val="90000"/>
              </a:lnSpc>
              <a:spcBef>
                <a:spcPct val="0"/>
              </a:spcBef>
              <a:spcAft>
                <a:spcPct val="35000"/>
              </a:spcAft>
            </a:pPr>
            <a:r>
              <a:rPr lang="ja-JP" altLang="en-US" sz="1600" b="1" kern="1200" dirty="0">
                <a:latin typeface="Meiryo UI" panose="020B0604030504040204" pitchFamily="50" charset="-128"/>
                <a:ea typeface="Meiryo UI" panose="020B0604030504040204" pitchFamily="50" charset="-128"/>
              </a:rPr>
              <a:t>　情報処理技術の導入と基礎</a:t>
            </a:r>
            <a:r>
              <a:rPr lang="ja-JP" altLang="en-US" sz="1600" kern="1200" dirty="0">
                <a:latin typeface="Meiryo UI" panose="020B0604030504040204" pitchFamily="50" charset="-128"/>
                <a:ea typeface="Meiryo UI" panose="020B0604030504040204" pitchFamily="50" charset="-128"/>
              </a:rPr>
              <a:t>　</a:t>
            </a:r>
            <a:endParaRPr lang="en-US" altLang="ja-JP" sz="1600" i="1" kern="0" dirty="0">
              <a:solidFill>
                <a:srgbClr val="222222"/>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lvl="0" algn="l" defTabSz="711200">
              <a:lnSpc>
                <a:spcPct val="90000"/>
              </a:lnSpc>
              <a:spcBef>
                <a:spcPct val="0"/>
              </a:spcBef>
              <a:spcAft>
                <a:spcPct val="35000"/>
              </a:spcAft>
            </a:pPr>
            <a:r>
              <a:rPr kumimoji="1" lang="ja-JP" altLang="en-US" sz="1600" kern="1200" dirty="0">
                <a:latin typeface="Meiryo UI" panose="020B0604030504040204" pitchFamily="50" charset="-128"/>
                <a:ea typeface="Meiryo UI" panose="020B0604030504040204" pitchFamily="50" charset="-128"/>
              </a:rPr>
              <a:t>　〇</a:t>
            </a:r>
            <a:r>
              <a:rPr kumimoji="1" lang="en-US" altLang="ja-JP" sz="1600" kern="1200" dirty="0">
                <a:latin typeface="Meiryo UI" panose="020B0604030504040204" pitchFamily="50" charset="-128"/>
                <a:ea typeface="Meiryo UI" panose="020B0604030504040204" pitchFamily="50" charset="-128"/>
              </a:rPr>
              <a:t>IT</a:t>
            </a:r>
            <a:r>
              <a:rPr kumimoji="1" lang="ja-JP" altLang="en-US" sz="1600" kern="1200" dirty="0">
                <a:latin typeface="Meiryo UI" panose="020B0604030504040204" pitchFamily="50" charset="-128"/>
                <a:ea typeface="Meiryo UI" panose="020B0604030504040204" pitchFamily="50" charset="-128"/>
              </a:rPr>
              <a:t>パスポート試験レベル（</a:t>
            </a:r>
            <a:r>
              <a:rPr kumimoji="1" lang="en-US" altLang="ja-JP" sz="1600" kern="1200" dirty="0">
                <a:latin typeface="Meiryo UI" panose="020B0604030504040204" pitchFamily="50" charset="-128"/>
                <a:ea typeface="Meiryo UI" panose="020B0604030504040204" pitchFamily="50" charset="-128"/>
              </a:rPr>
              <a:t>15</a:t>
            </a:r>
            <a:r>
              <a:rPr kumimoji="1" lang="ja-JP" altLang="en-US" sz="1600" kern="1200" dirty="0">
                <a:latin typeface="Meiryo UI" panose="020B0604030504040204" pitchFamily="50" charset="-128"/>
                <a:ea typeface="Meiryo UI" panose="020B0604030504040204" pitchFamily="50" charset="-128"/>
              </a:rPr>
              <a:t>コマ：</a:t>
            </a:r>
            <a:r>
              <a:rPr kumimoji="1" lang="en-US" altLang="ja-JP" sz="1600" u="sng" kern="1200" dirty="0">
                <a:latin typeface="Meiryo UI" panose="020B0604030504040204" pitchFamily="50" charset="-128"/>
                <a:ea typeface="Meiryo UI" panose="020B0604030504040204" pitchFamily="50" charset="-128"/>
              </a:rPr>
              <a:t>30</a:t>
            </a:r>
            <a:r>
              <a:rPr kumimoji="1" lang="ja-JP" altLang="en-US" sz="1600" u="sng" kern="1200" dirty="0">
                <a:latin typeface="Meiryo UI" panose="020B0604030504040204" pitchFamily="50" charset="-128"/>
                <a:ea typeface="Meiryo UI" panose="020B0604030504040204" pitchFamily="50" charset="-128"/>
              </a:rPr>
              <a:t>時間</a:t>
            </a:r>
            <a:r>
              <a:rPr kumimoji="1" lang="ja-JP" altLang="en-US" sz="1600" kern="1200" dirty="0">
                <a:latin typeface="Meiryo UI" panose="020B0604030504040204" pitchFamily="50" charset="-128"/>
                <a:ea typeface="Meiryo UI" panose="020B0604030504040204" pitchFamily="50" charset="-128"/>
              </a:rPr>
              <a:t>）</a:t>
            </a:r>
          </a:p>
          <a:p>
            <a:pPr lvl="0" algn="l" defTabSz="711200">
              <a:lnSpc>
                <a:spcPct val="90000"/>
              </a:lnSpc>
              <a:spcBef>
                <a:spcPct val="0"/>
              </a:spcBef>
              <a:spcAft>
                <a:spcPct val="35000"/>
              </a:spcAft>
            </a:pPr>
            <a:r>
              <a:rPr kumimoji="1" lang="ja-JP" altLang="en-US" sz="1600" kern="1200" dirty="0">
                <a:latin typeface="Meiryo UI" panose="020B0604030504040204" pitchFamily="50" charset="-128"/>
                <a:ea typeface="Meiryo UI" panose="020B0604030504040204" pitchFamily="50" charset="-128"/>
              </a:rPr>
              <a:t>　〇基本情報技術者試験レベル（</a:t>
            </a:r>
            <a:r>
              <a:rPr kumimoji="1" lang="en-US" altLang="ja-JP" sz="1600" kern="1200" dirty="0">
                <a:latin typeface="Meiryo UI" panose="020B0604030504040204" pitchFamily="50" charset="-128"/>
                <a:ea typeface="Meiryo UI" panose="020B0604030504040204" pitchFamily="50" charset="-128"/>
              </a:rPr>
              <a:t>15</a:t>
            </a:r>
            <a:r>
              <a:rPr kumimoji="1" lang="ja-JP" altLang="en-US" sz="1600" kern="1200" dirty="0">
                <a:latin typeface="Meiryo UI" panose="020B0604030504040204" pitchFamily="50" charset="-128"/>
                <a:ea typeface="Meiryo UI" panose="020B0604030504040204" pitchFamily="50" charset="-128"/>
              </a:rPr>
              <a:t>コマ：</a:t>
            </a:r>
            <a:r>
              <a:rPr kumimoji="1" lang="en-US" altLang="ja-JP" sz="1600" u="sng" kern="1200" dirty="0">
                <a:latin typeface="Meiryo UI" panose="020B0604030504040204" pitchFamily="50" charset="-128"/>
                <a:ea typeface="Meiryo UI" panose="020B0604030504040204" pitchFamily="50" charset="-128"/>
              </a:rPr>
              <a:t>30</a:t>
            </a:r>
            <a:r>
              <a:rPr kumimoji="1" lang="ja-JP" altLang="en-US" sz="1600" u="sng" kern="1200" dirty="0">
                <a:latin typeface="Meiryo UI" panose="020B0604030504040204" pitchFamily="50" charset="-128"/>
                <a:ea typeface="Meiryo UI" panose="020B0604030504040204" pitchFamily="50" charset="-128"/>
              </a:rPr>
              <a:t>時間</a:t>
            </a:r>
            <a:r>
              <a:rPr kumimoji="1" lang="en-US" altLang="ja-JP" sz="1600" kern="1200" dirty="0">
                <a:latin typeface="Meiryo UI" panose="020B0604030504040204" pitchFamily="50" charset="-128"/>
                <a:ea typeface="Meiryo UI" panose="020B0604030504040204" pitchFamily="50" charset="-128"/>
              </a:rPr>
              <a:t>)</a:t>
            </a:r>
            <a:endParaRPr kumimoji="1" lang="ja-JP" altLang="en-US" sz="1600" kern="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547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5215" y="530054"/>
          <a:ext cx="11844000" cy="622300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1692000">
                  <a:extLst>
                    <a:ext uri="{9D8B030D-6E8A-4147-A177-3AD203B41FA5}">
                      <a16:colId xmlns:a16="http://schemas.microsoft.com/office/drawing/2014/main" val="20002"/>
                    </a:ext>
                  </a:extLst>
                </a:gridCol>
                <a:gridCol w="1692000">
                  <a:extLst>
                    <a:ext uri="{9D8B030D-6E8A-4147-A177-3AD203B41FA5}">
                      <a16:colId xmlns:a16="http://schemas.microsoft.com/office/drawing/2014/main" val="20003"/>
                    </a:ext>
                  </a:extLst>
                </a:gridCol>
                <a:gridCol w="1692000">
                  <a:extLst>
                    <a:ext uri="{9D8B030D-6E8A-4147-A177-3AD203B41FA5}">
                      <a16:colId xmlns:a16="http://schemas.microsoft.com/office/drawing/2014/main" val="20004"/>
                    </a:ext>
                  </a:extLst>
                </a:gridCol>
                <a:gridCol w="1692000">
                  <a:extLst>
                    <a:ext uri="{9D8B030D-6E8A-4147-A177-3AD203B41FA5}">
                      <a16:colId xmlns:a16="http://schemas.microsoft.com/office/drawing/2014/main" val="20005"/>
                    </a:ext>
                  </a:extLst>
                </a:gridCol>
                <a:gridCol w="1692000">
                  <a:extLst>
                    <a:ext uri="{9D8B030D-6E8A-4147-A177-3AD203B41FA5}">
                      <a16:colId xmlns:a16="http://schemas.microsoft.com/office/drawing/2014/main" val="20006"/>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令和６年度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令和７年度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令和８年度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令和９年度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年度</a:t>
                      </a:r>
                    </a:p>
                  </a:txBody>
                  <a:tcPr/>
                </a:tc>
                <a:extLst>
                  <a:ext uri="{0D108BD9-81ED-4DB2-BD59-A6C34878D82A}">
                    <a16:rowId xmlns:a16="http://schemas.microsoft.com/office/drawing/2014/main" val="10000"/>
                  </a:ext>
                </a:extLst>
              </a:tr>
              <a:tr h="370840">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24" name="矢印: ストライプ 23">
            <a:extLst>
              <a:ext uri="{FF2B5EF4-FFF2-40B4-BE49-F238E27FC236}">
                <a16:creationId xmlns:a16="http://schemas.microsoft.com/office/drawing/2014/main" id="{6DDB6903-832D-4D72-A61C-66CF429BFD86}"/>
              </a:ext>
            </a:extLst>
          </p:cNvPr>
          <p:cNvSpPr/>
          <p:nvPr/>
        </p:nvSpPr>
        <p:spPr>
          <a:xfrm>
            <a:off x="53647" y="768202"/>
            <a:ext cx="12057671" cy="1008000"/>
          </a:xfrm>
          <a:prstGeom prst="striped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1600" b="1" i="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基礎レベルプログラム</a:t>
            </a:r>
            <a:r>
              <a:rPr lang="ja-JP" altLang="en-US" sz="1600" b="1" i="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１</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IT</a:t>
            </a:r>
            <a:r>
              <a:rPr lang="ja-JP" altLang="en-US" sz="1600" dirty="0">
                <a:solidFill>
                  <a:schemeClr val="tx1"/>
                </a:solidFill>
                <a:latin typeface="Meiryo UI" panose="020B0604030504040204" pitchFamily="50" charset="-128"/>
                <a:ea typeface="Meiryo UI" panose="020B0604030504040204" pitchFamily="50" charset="-128"/>
              </a:rPr>
              <a:t>パスポート試験レベル講座</a:t>
            </a:r>
            <a:r>
              <a:rPr lang="ja-JP" altLang="en-US" sz="1600" dirty="0">
                <a:solidFill>
                  <a:schemeClr val="tx1"/>
                </a:solidFill>
                <a:highlight>
                  <a:srgbClr val="FFFF00"/>
                </a:highlight>
                <a:latin typeface="Meiryo UI" panose="020B0604030504040204" pitchFamily="50" charset="-128"/>
                <a:ea typeface="Meiryo UI" panose="020B0604030504040204" pitchFamily="50" charset="-128"/>
              </a:rPr>
              <a:t>（年２回開講：各回募集人数</a:t>
            </a:r>
            <a:r>
              <a:rPr lang="en-US" altLang="ja-JP" sz="1600" dirty="0">
                <a:solidFill>
                  <a:schemeClr val="tx1"/>
                </a:solidFill>
                <a:highlight>
                  <a:srgbClr val="FFFF00"/>
                </a:highlight>
                <a:latin typeface="Meiryo UI" panose="020B0604030504040204" pitchFamily="50" charset="-128"/>
                <a:ea typeface="Meiryo UI" panose="020B0604030504040204" pitchFamily="50" charset="-128"/>
              </a:rPr>
              <a:t>30</a:t>
            </a:r>
            <a:r>
              <a:rPr lang="ja-JP" altLang="en-US" sz="1600" dirty="0">
                <a:solidFill>
                  <a:schemeClr val="tx1"/>
                </a:solidFill>
                <a:highlight>
                  <a:srgbClr val="FFFF00"/>
                </a:highlight>
                <a:latin typeface="Meiryo UI" panose="020B0604030504040204" pitchFamily="50" charset="-128"/>
                <a:ea typeface="Meiryo UI" panose="020B0604030504040204" pitchFamily="50" charset="-128"/>
              </a:rPr>
              <a:t>～</a:t>
            </a:r>
            <a:r>
              <a:rPr lang="en-US" altLang="ja-JP" sz="1600" dirty="0">
                <a:solidFill>
                  <a:schemeClr val="tx1"/>
                </a:solidFill>
                <a:highlight>
                  <a:srgbClr val="FFFF00"/>
                </a:highlight>
                <a:latin typeface="Meiryo UI" panose="020B0604030504040204" pitchFamily="50" charset="-128"/>
                <a:ea typeface="Meiryo UI" panose="020B0604030504040204" pitchFamily="50" charset="-128"/>
              </a:rPr>
              <a:t>40</a:t>
            </a:r>
            <a:r>
              <a:rPr lang="ja-JP" altLang="en-US" sz="1600" dirty="0">
                <a:solidFill>
                  <a:schemeClr val="tx1"/>
                </a:solidFill>
                <a:highlight>
                  <a:srgbClr val="FFFF00"/>
                </a:highlight>
                <a:latin typeface="Meiryo UI" panose="020B0604030504040204" pitchFamily="50" charset="-128"/>
                <a:ea typeface="Meiryo UI" panose="020B0604030504040204" pitchFamily="50" charset="-128"/>
              </a:rPr>
              <a:t>名程度）</a:t>
            </a:r>
            <a:endParaRPr lang="en-US" altLang="ja-JP" sz="13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spc="-20" dirty="0">
                <a:solidFill>
                  <a:schemeClr val="tx1"/>
                </a:solidFill>
                <a:latin typeface="Meiryo UI" panose="020B0604030504040204" pitchFamily="50" charset="-128"/>
                <a:ea typeface="Meiryo UI" panose="020B0604030504040204" pitchFamily="50" charset="-128"/>
              </a:rPr>
              <a:t>説明会４月～７月　　</a:t>
            </a:r>
            <a:r>
              <a:rPr lang="ja-JP" altLang="en-US" sz="1600" u="sng" spc="-20" dirty="0">
                <a:solidFill>
                  <a:schemeClr val="tx1"/>
                </a:solidFill>
                <a:highlight>
                  <a:srgbClr val="FFFF00"/>
                </a:highlight>
                <a:latin typeface="Meiryo UI" panose="020B0604030504040204" pitchFamily="50" charset="-128"/>
                <a:ea typeface="Meiryo UI" panose="020B0604030504040204" pitchFamily="50" charset="-128"/>
              </a:rPr>
              <a:t>募集７月～８月末、開講</a:t>
            </a:r>
            <a:r>
              <a:rPr lang="en-US" altLang="ja-JP" sz="1600" u="sng" spc="-20" dirty="0">
                <a:solidFill>
                  <a:schemeClr val="tx1"/>
                </a:solidFill>
                <a:highlight>
                  <a:srgbClr val="FFFF00"/>
                </a:highlight>
                <a:latin typeface="Meiryo UI" panose="020B0604030504040204" pitchFamily="50" charset="-128"/>
                <a:ea typeface="Meiryo UI" panose="020B0604030504040204" pitchFamily="50" charset="-128"/>
              </a:rPr>
              <a:t>10</a:t>
            </a:r>
            <a:r>
              <a:rPr lang="ja-JP" altLang="en-US" sz="1600" u="sng" spc="-20" dirty="0">
                <a:solidFill>
                  <a:schemeClr val="tx1"/>
                </a:solidFill>
                <a:highlight>
                  <a:srgbClr val="FFFF00"/>
                </a:highlight>
                <a:latin typeface="Meiryo UI" panose="020B0604030504040204" pitchFamily="50" charset="-128"/>
                <a:ea typeface="Meiryo UI" panose="020B0604030504040204" pitchFamily="50" charset="-128"/>
              </a:rPr>
              <a:t>月～２月</a:t>
            </a:r>
            <a:r>
              <a:rPr lang="ja-JP" altLang="en-US" sz="1600" spc="-20" dirty="0">
                <a:solidFill>
                  <a:schemeClr val="tx1"/>
                </a:solidFill>
                <a:highlight>
                  <a:srgbClr val="FFFF00"/>
                </a:highlight>
                <a:latin typeface="Meiryo UI" panose="020B0604030504040204" pitchFamily="50" charset="-128"/>
                <a:ea typeface="Meiryo UI" panose="020B0604030504040204" pitchFamily="50" charset="-128"/>
              </a:rPr>
              <a:t>　　および　　</a:t>
            </a:r>
            <a:r>
              <a:rPr lang="ja-JP" altLang="en-US" sz="1600" u="sng" spc="-20" dirty="0">
                <a:solidFill>
                  <a:schemeClr val="tx1"/>
                </a:solidFill>
                <a:highlight>
                  <a:srgbClr val="FFFF00"/>
                </a:highlight>
                <a:latin typeface="Meiryo UI" panose="020B0604030504040204" pitchFamily="50" charset="-128"/>
                <a:ea typeface="Meiryo UI" panose="020B0604030504040204" pitchFamily="50" charset="-128"/>
              </a:rPr>
              <a:t>募集１月～３月末、開講</a:t>
            </a:r>
            <a:r>
              <a:rPr lang="en-US" altLang="ja-JP" sz="1600" u="sng" spc="-20" dirty="0">
                <a:solidFill>
                  <a:schemeClr val="tx1"/>
                </a:solidFill>
                <a:highlight>
                  <a:srgbClr val="FFFF00"/>
                </a:highlight>
                <a:latin typeface="Meiryo UI" panose="020B0604030504040204" pitchFamily="50" charset="-128"/>
                <a:ea typeface="Meiryo UI" panose="020B0604030504040204" pitchFamily="50" charset="-128"/>
              </a:rPr>
              <a:t>(</a:t>
            </a:r>
            <a:r>
              <a:rPr lang="ja-JP" altLang="en-US" sz="1600" u="sng" spc="-20" dirty="0">
                <a:solidFill>
                  <a:schemeClr val="tx1"/>
                </a:solidFill>
                <a:highlight>
                  <a:srgbClr val="FFFF00"/>
                </a:highlight>
                <a:latin typeface="Meiryo UI" panose="020B0604030504040204" pitchFamily="50" charset="-128"/>
                <a:ea typeface="Meiryo UI" panose="020B0604030504040204" pitchFamily="50" charset="-128"/>
              </a:rPr>
              <a:t>次年度</a:t>
            </a:r>
            <a:r>
              <a:rPr lang="en-US" altLang="ja-JP" sz="1600" u="sng" spc="-20" dirty="0">
                <a:solidFill>
                  <a:schemeClr val="tx1"/>
                </a:solidFill>
                <a:highlight>
                  <a:srgbClr val="FFFF00"/>
                </a:highlight>
                <a:latin typeface="Meiryo UI" panose="020B0604030504040204" pitchFamily="50" charset="-128"/>
                <a:ea typeface="Meiryo UI" panose="020B0604030504040204" pitchFamily="50" charset="-128"/>
              </a:rPr>
              <a:t>)</a:t>
            </a:r>
            <a:r>
              <a:rPr lang="ja-JP" altLang="en-US" sz="1600" u="sng" spc="-20" dirty="0">
                <a:solidFill>
                  <a:schemeClr val="tx1"/>
                </a:solidFill>
                <a:highlight>
                  <a:srgbClr val="FFFF00"/>
                </a:highlight>
                <a:latin typeface="Meiryo UI" panose="020B0604030504040204" pitchFamily="50" charset="-128"/>
                <a:ea typeface="Meiryo UI" panose="020B0604030504040204" pitchFamily="50" charset="-128"/>
              </a:rPr>
              <a:t>５月～９月</a:t>
            </a:r>
            <a:endParaRPr kumimoji="1" lang="ja-JP" altLang="en-US" sz="930" spc="-20" dirty="0">
              <a:solidFill>
                <a:schemeClr val="tx1"/>
              </a:solidFill>
              <a:highlight>
                <a:srgbClr val="FFFF00"/>
              </a:highlight>
              <a:latin typeface="Meiryo UI" panose="020B0604030504040204" pitchFamily="50" charset="-128"/>
              <a:ea typeface="Meiryo UI" panose="020B0604030504040204" pitchFamily="50" charset="-128"/>
            </a:endParaRPr>
          </a:p>
        </p:txBody>
      </p:sp>
      <p:sp>
        <p:nvSpPr>
          <p:cNvPr id="26" name="矢印: ストライプ 25">
            <a:extLst>
              <a:ext uri="{FF2B5EF4-FFF2-40B4-BE49-F238E27FC236}">
                <a16:creationId xmlns:a16="http://schemas.microsoft.com/office/drawing/2014/main" id="{90FCD008-D357-2239-7C70-FE32C9CE2290}"/>
              </a:ext>
            </a:extLst>
          </p:cNvPr>
          <p:cNvSpPr/>
          <p:nvPr/>
        </p:nvSpPr>
        <p:spPr>
          <a:xfrm>
            <a:off x="48249" y="1623174"/>
            <a:ext cx="12063084" cy="1008000"/>
          </a:xfrm>
          <a:prstGeom prst="striped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1600" b="1" i="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基礎レベルプログラム</a:t>
            </a:r>
            <a:r>
              <a:rPr lang="ja-JP" altLang="en-US" sz="1600" b="1" i="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２</a:t>
            </a:r>
            <a:r>
              <a:rPr lang="ja-JP" altLang="en-US" sz="1600" dirty="0">
                <a:solidFill>
                  <a:schemeClr val="tx1"/>
                </a:solidFill>
                <a:latin typeface="Meiryo UI" panose="020B0604030504040204" pitchFamily="50" charset="-128"/>
                <a:ea typeface="Meiryo UI" panose="020B0604030504040204" pitchFamily="50" charset="-128"/>
              </a:rPr>
              <a:t>：基本情報技術者試験レベル講座</a:t>
            </a:r>
            <a:r>
              <a:rPr lang="ja-JP" altLang="en-US" sz="1600" dirty="0">
                <a:solidFill>
                  <a:schemeClr val="tx1"/>
                </a:solidFill>
                <a:highlight>
                  <a:srgbClr val="FFFF00"/>
                </a:highlight>
                <a:latin typeface="Meiryo UI" panose="020B0604030504040204" pitchFamily="50" charset="-128"/>
                <a:ea typeface="Meiryo UI" panose="020B0604030504040204" pitchFamily="50" charset="-128"/>
              </a:rPr>
              <a:t>（年２回開講：各回</a:t>
            </a:r>
            <a:r>
              <a:rPr lang="en-US" altLang="ja-JP" sz="1600" dirty="0">
                <a:solidFill>
                  <a:schemeClr val="tx1"/>
                </a:solidFill>
                <a:highlight>
                  <a:srgbClr val="FFFF00"/>
                </a:highlight>
                <a:latin typeface="Meiryo UI" panose="020B0604030504040204" pitchFamily="50" charset="-128"/>
                <a:ea typeface="Meiryo UI" panose="020B0604030504040204" pitchFamily="50" charset="-128"/>
              </a:rPr>
              <a:t>30</a:t>
            </a:r>
            <a:r>
              <a:rPr lang="ja-JP" altLang="en-US" sz="1600" dirty="0">
                <a:solidFill>
                  <a:schemeClr val="tx1"/>
                </a:solidFill>
                <a:highlight>
                  <a:srgbClr val="FFFF00"/>
                </a:highlight>
                <a:latin typeface="Meiryo UI" panose="020B0604030504040204" pitchFamily="50" charset="-128"/>
                <a:ea typeface="Meiryo UI" panose="020B0604030504040204" pitchFamily="50" charset="-128"/>
              </a:rPr>
              <a:t>名程度）</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spc="-20" dirty="0">
                <a:solidFill>
                  <a:schemeClr val="tx1"/>
                </a:solidFill>
                <a:latin typeface="Meiryo UI" panose="020B0604030504040204" pitchFamily="50" charset="-128"/>
                <a:ea typeface="Meiryo UI" panose="020B0604030504040204" pitchFamily="50" charset="-128"/>
              </a:rPr>
              <a:t>説明会４月～７月　　</a:t>
            </a:r>
            <a:r>
              <a:rPr lang="ja-JP" altLang="en-US" sz="1600" u="sng" spc="-20" dirty="0">
                <a:solidFill>
                  <a:schemeClr val="tx1"/>
                </a:solidFill>
                <a:highlight>
                  <a:srgbClr val="FFFF00"/>
                </a:highlight>
                <a:latin typeface="Meiryo UI" panose="020B0604030504040204" pitchFamily="50" charset="-128"/>
                <a:ea typeface="Meiryo UI" panose="020B0604030504040204" pitchFamily="50" charset="-128"/>
              </a:rPr>
              <a:t>募集７月～８月末、開講</a:t>
            </a:r>
            <a:r>
              <a:rPr lang="en-US" altLang="ja-JP" sz="1600" u="sng" spc="-20" dirty="0">
                <a:solidFill>
                  <a:schemeClr val="tx1"/>
                </a:solidFill>
                <a:highlight>
                  <a:srgbClr val="FFFF00"/>
                </a:highlight>
                <a:latin typeface="Meiryo UI" panose="020B0604030504040204" pitchFamily="50" charset="-128"/>
                <a:ea typeface="Meiryo UI" panose="020B0604030504040204" pitchFamily="50" charset="-128"/>
              </a:rPr>
              <a:t>10</a:t>
            </a:r>
            <a:r>
              <a:rPr lang="ja-JP" altLang="en-US" sz="1600" u="sng" spc="-20" dirty="0">
                <a:solidFill>
                  <a:schemeClr val="tx1"/>
                </a:solidFill>
                <a:highlight>
                  <a:srgbClr val="FFFF00"/>
                </a:highlight>
                <a:latin typeface="Meiryo UI" panose="020B0604030504040204" pitchFamily="50" charset="-128"/>
                <a:ea typeface="Meiryo UI" panose="020B0604030504040204" pitchFamily="50" charset="-128"/>
              </a:rPr>
              <a:t>月～２月</a:t>
            </a:r>
            <a:r>
              <a:rPr lang="ja-JP" altLang="en-US" sz="1600" spc="-20" dirty="0">
                <a:solidFill>
                  <a:schemeClr val="tx1"/>
                </a:solidFill>
                <a:highlight>
                  <a:srgbClr val="FFFF00"/>
                </a:highlight>
                <a:latin typeface="Meiryo UI" panose="020B0604030504040204" pitchFamily="50" charset="-128"/>
                <a:ea typeface="Meiryo UI" panose="020B0604030504040204" pitchFamily="50" charset="-128"/>
              </a:rPr>
              <a:t>　　および　　</a:t>
            </a:r>
            <a:r>
              <a:rPr lang="ja-JP" altLang="en-US" sz="1600" u="sng" spc="-20" dirty="0">
                <a:solidFill>
                  <a:schemeClr val="tx1"/>
                </a:solidFill>
                <a:highlight>
                  <a:srgbClr val="FFFF00"/>
                </a:highlight>
                <a:latin typeface="Meiryo UI" panose="020B0604030504040204" pitchFamily="50" charset="-128"/>
                <a:ea typeface="Meiryo UI" panose="020B0604030504040204" pitchFamily="50" charset="-128"/>
              </a:rPr>
              <a:t>募集１月～３月末、開講</a:t>
            </a:r>
            <a:r>
              <a:rPr lang="en-US" altLang="ja-JP" sz="1600" u="sng" spc="-20" dirty="0">
                <a:solidFill>
                  <a:schemeClr val="tx1"/>
                </a:solidFill>
                <a:highlight>
                  <a:srgbClr val="FFFF00"/>
                </a:highlight>
                <a:latin typeface="Meiryo UI" panose="020B0604030504040204" pitchFamily="50" charset="-128"/>
                <a:ea typeface="Meiryo UI" panose="020B0604030504040204" pitchFamily="50" charset="-128"/>
              </a:rPr>
              <a:t>(</a:t>
            </a:r>
            <a:r>
              <a:rPr lang="ja-JP" altLang="en-US" sz="1600" u="sng" spc="-20" dirty="0">
                <a:solidFill>
                  <a:schemeClr val="tx1"/>
                </a:solidFill>
                <a:highlight>
                  <a:srgbClr val="FFFF00"/>
                </a:highlight>
                <a:latin typeface="Meiryo UI" panose="020B0604030504040204" pitchFamily="50" charset="-128"/>
                <a:ea typeface="Meiryo UI" panose="020B0604030504040204" pitchFamily="50" charset="-128"/>
              </a:rPr>
              <a:t>次年度</a:t>
            </a:r>
            <a:r>
              <a:rPr lang="en-US" altLang="ja-JP" sz="1600" u="sng" spc="-20" dirty="0">
                <a:solidFill>
                  <a:schemeClr val="tx1"/>
                </a:solidFill>
                <a:highlight>
                  <a:srgbClr val="FFFF00"/>
                </a:highlight>
                <a:latin typeface="Meiryo UI" panose="020B0604030504040204" pitchFamily="50" charset="-128"/>
                <a:ea typeface="Meiryo UI" panose="020B0604030504040204" pitchFamily="50" charset="-128"/>
              </a:rPr>
              <a:t>)</a:t>
            </a:r>
            <a:r>
              <a:rPr lang="ja-JP" altLang="en-US" sz="1600" u="sng" spc="-20" dirty="0">
                <a:solidFill>
                  <a:schemeClr val="tx1"/>
                </a:solidFill>
                <a:highlight>
                  <a:srgbClr val="FFFF00"/>
                </a:highlight>
                <a:latin typeface="Meiryo UI" panose="020B0604030504040204" pitchFamily="50" charset="-128"/>
                <a:ea typeface="Meiryo UI" panose="020B0604030504040204" pitchFamily="50" charset="-128"/>
              </a:rPr>
              <a:t>５月～９月</a:t>
            </a:r>
          </a:p>
        </p:txBody>
      </p:sp>
      <p:sp>
        <p:nvSpPr>
          <p:cNvPr id="27" name="矢印: ストライプ 26">
            <a:extLst>
              <a:ext uri="{FF2B5EF4-FFF2-40B4-BE49-F238E27FC236}">
                <a16:creationId xmlns:a16="http://schemas.microsoft.com/office/drawing/2014/main" id="{95901CF6-8744-6C0B-B293-9907DF2C29E2}"/>
              </a:ext>
            </a:extLst>
          </p:cNvPr>
          <p:cNvSpPr/>
          <p:nvPr/>
        </p:nvSpPr>
        <p:spPr>
          <a:xfrm>
            <a:off x="48250" y="2534501"/>
            <a:ext cx="12063082" cy="1008000"/>
          </a:xfrm>
          <a:prstGeom prst="striped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1600" b="1" i="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応用レベルプログラム</a:t>
            </a:r>
            <a:r>
              <a:rPr lang="ja-JP" altLang="en-US" sz="1600" b="1" i="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１</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AI</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エッジ</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システムエキスパート養成講座</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（募集人数</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10</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名）</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spc="-20" dirty="0">
                <a:solidFill>
                  <a:schemeClr val="tx1"/>
                </a:solidFill>
                <a:latin typeface="Meiryo UI" panose="020B0604030504040204" pitchFamily="50" charset="-128"/>
                <a:ea typeface="Meiryo UI" panose="020B0604030504040204" pitchFamily="50" charset="-128"/>
              </a:rPr>
              <a:t>説明会４月～７月　　募集７月～８月末</a:t>
            </a:r>
            <a:r>
              <a:rPr lang="ja-JP" altLang="en-US" sz="1600" spc="-20" dirty="0">
                <a:solidFill>
                  <a:schemeClr val="tx1"/>
                </a:solidFill>
                <a:highlight>
                  <a:srgbClr val="FFFF00"/>
                </a:highlight>
                <a:latin typeface="Meiryo UI" panose="020B0604030504040204" pitchFamily="50" charset="-128"/>
                <a:ea typeface="Meiryo UI" panose="020B0604030504040204" pitchFamily="50" charset="-128"/>
              </a:rPr>
              <a:t>、</a:t>
            </a:r>
            <a:r>
              <a:rPr lang="ja-JP" altLang="en-US" sz="1600" spc="-20" dirty="0">
                <a:solidFill>
                  <a:schemeClr val="tx1"/>
                </a:solidFill>
                <a:latin typeface="Meiryo UI" panose="020B0604030504040204" pitchFamily="50" charset="-128"/>
                <a:ea typeface="Meiryo UI" panose="020B0604030504040204" pitchFamily="50" charset="-128"/>
              </a:rPr>
              <a:t>開講</a:t>
            </a:r>
            <a:r>
              <a:rPr lang="en-US" altLang="ja-JP" sz="1600" spc="-20" dirty="0">
                <a:solidFill>
                  <a:schemeClr val="tx1"/>
                </a:solidFill>
                <a:latin typeface="Meiryo UI" panose="020B0604030504040204" pitchFamily="50" charset="-128"/>
                <a:ea typeface="Meiryo UI" panose="020B0604030504040204" pitchFamily="50" charset="-128"/>
              </a:rPr>
              <a:t>10</a:t>
            </a:r>
            <a:r>
              <a:rPr lang="ja-JP" altLang="en-US" sz="1600" spc="-20" dirty="0">
                <a:solidFill>
                  <a:schemeClr val="tx1"/>
                </a:solidFill>
                <a:latin typeface="Meiryo UI" panose="020B0604030504040204" pitchFamily="50" charset="-128"/>
                <a:ea typeface="Meiryo UI" panose="020B0604030504040204" pitchFamily="50" charset="-128"/>
              </a:rPr>
              <a:t>月～３月</a:t>
            </a:r>
            <a:endParaRPr kumimoji="1" lang="ja-JP" altLang="en-US" sz="1600" spc="-20" dirty="0">
              <a:solidFill>
                <a:schemeClr val="tx1"/>
              </a:solidFill>
              <a:latin typeface="Meiryo UI" panose="020B0604030504040204" pitchFamily="50" charset="-128"/>
              <a:ea typeface="Meiryo UI" panose="020B0604030504040204" pitchFamily="50" charset="-128"/>
            </a:endParaRPr>
          </a:p>
        </p:txBody>
      </p:sp>
      <p:sp>
        <p:nvSpPr>
          <p:cNvPr id="28" name="矢印: ストライプ 27">
            <a:extLst>
              <a:ext uri="{FF2B5EF4-FFF2-40B4-BE49-F238E27FC236}">
                <a16:creationId xmlns:a16="http://schemas.microsoft.com/office/drawing/2014/main" id="{DE23E42F-F4E8-75CD-4E1E-60A65B0C7FB2}"/>
              </a:ext>
            </a:extLst>
          </p:cNvPr>
          <p:cNvSpPr/>
          <p:nvPr/>
        </p:nvSpPr>
        <p:spPr>
          <a:xfrm>
            <a:off x="48250" y="3292562"/>
            <a:ext cx="12063082" cy="1008000"/>
          </a:xfrm>
          <a:prstGeom prst="striped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1600" b="1" i="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応用レベルプログラム</a:t>
            </a:r>
            <a:r>
              <a:rPr lang="ja-JP" altLang="en-US" sz="1600" b="1" i="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２</a:t>
            </a:r>
            <a:r>
              <a:rPr lang="ja-JP" altLang="en-US" sz="1600" dirty="0">
                <a:solidFill>
                  <a:schemeClr val="tx1"/>
                </a:solidFill>
                <a:latin typeface="Meiryo UI" panose="020B0604030504040204" pitchFamily="50" charset="-128"/>
                <a:ea typeface="Meiryo UI" panose="020B0604030504040204" pitchFamily="50" charset="-128"/>
              </a:rPr>
              <a:t>：課題解決志向のアプリケーション開発エキスパート養成講座（募集人数</a:t>
            </a:r>
            <a:r>
              <a:rPr lang="en-US" altLang="ja-JP" sz="1600" dirty="0">
                <a:solidFill>
                  <a:schemeClr val="tx1"/>
                </a:solidFill>
                <a:latin typeface="Meiryo UI" panose="020B0604030504040204" pitchFamily="50" charset="-128"/>
                <a:ea typeface="Meiryo UI" panose="020B0604030504040204" pitchFamily="50" charset="-128"/>
              </a:rPr>
              <a:t>15</a:t>
            </a:r>
            <a:r>
              <a:rPr lang="ja-JP" altLang="en-US" sz="1600" dirty="0">
                <a:solidFill>
                  <a:schemeClr val="tx1"/>
                </a:solidFill>
                <a:latin typeface="Meiryo UI" panose="020B0604030504040204" pitchFamily="50" charset="-128"/>
                <a:ea typeface="Meiryo UI" panose="020B0604030504040204" pitchFamily="50" charset="-128"/>
              </a:rPr>
              <a:t>名）</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spc="-20" dirty="0">
                <a:solidFill>
                  <a:schemeClr val="tx1"/>
                </a:solidFill>
                <a:latin typeface="Meiryo UI" panose="020B0604030504040204" pitchFamily="50" charset="-128"/>
                <a:ea typeface="Meiryo UI" panose="020B0604030504040204" pitchFamily="50" charset="-128"/>
              </a:rPr>
              <a:t>説明会４月～７月　　募集７月～８月末</a:t>
            </a:r>
            <a:r>
              <a:rPr lang="ja-JP" altLang="en-US" sz="1600" spc="-20" dirty="0">
                <a:solidFill>
                  <a:schemeClr val="tx1"/>
                </a:solidFill>
                <a:highlight>
                  <a:srgbClr val="FFFF00"/>
                </a:highlight>
                <a:latin typeface="Meiryo UI" panose="020B0604030504040204" pitchFamily="50" charset="-128"/>
                <a:ea typeface="Meiryo UI" panose="020B0604030504040204" pitchFamily="50" charset="-128"/>
              </a:rPr>
              <a:t>、</a:t>
            </a:r>
            <a:r>
              <a:rPr lang="ja-JP" altLang="en-US" sz="1600" spc="-20" dirty="0">
                <a:solidFill>
                  <a:schemeClr val="tx1"/>
                </a:solidFill>
                <a:latin typeface="Meiryo UI" panose="020B0604030504040204" pitchFamily="50" charset="-128"/>
                <a:ea typeface="Meiryo UI" panose="020B0604030504040204" pitchFamily="50" charset="-128"/>
              </a:rPr>
              <a:t>開講</a:t>
            </a:r>
            <a:r>
              <a:rPr lang="en-US" altLang="ja-JP" sz="1600" spc="-20" dirty="0">
                <a:solidFill>
                  <a:schemeClr val="tx1"/>
                </a:solidFill>
                <a:latin typeface="Meiryo UI" panose="020B0604030504040204" pitchFamily="50" charset="-128"/>
                <a:ea typeface="Meiryo UI" panose="020B0604030504040204" pitchFamily="50" charset="-128"/>
              </a:rPr>
              <a:t>10</a:t>
            </a:r>
            <a:r>
              <a:rPr lang="ja-JP" altLang="en-US" sz="1600" spc="-20" dirty="0">
                <a:solidFill>
                  <a:schemeClr val="tx1"/>
                </a:solidFill>
                <a:latin typeface="Meiryo UI" panose="020B0604030504040204" pitchFamily="50" charset="-128"/>
                <a:ea typeface="Meiryo UI" panose="020B0604030504040204" pitchFamily="50" charset="-128"/>
              </a:rPr>
              <a:t>月～３月</a:t>
            </a:r>
            <a:endParaRPr kumimoji="1" lang="ja-JP" altLang="en-US" sz="1600" spc="-20" dirty="0">
              <a:solidFill>
                <a:schemeClr val="tx1"/>
              </a:solidFill>
              <a:latin typeface="Meiryo UI" panose="020B0604030504040204" pitchFamily="50" charset="-128"/>
              <a:ea typeface="Meiryo UI" panose="020B0604030504040204" pitchFamily="50" charset="-128"/>
            </a:endParaRPr>
          </a:p>
        </p:txBody>
      </p:sp>
      <p:sp>
        <p:nvSpPr>
          <p:cNvPr id="29" name="矢印: ストライプ 28">
            <a:extLst>
              <a:ext uri="{FF2B5EF4-FFF2-40B4-BE49-F238E27FC236}">
                <a16:creationId xmlns:a16="http://schemas.microsoft.com/office/drawing/2014/main" id="{55023CCA-151F-8C2C-B07E-4636BBA30792}"/>
              </a:ext>
            </a:extLst>
          </p:cNvPr>
          <p:cNvSpPr/>
          <p:nvPr/>
        </p:nvSpPr>
        <p:spPr>
          <a:xfrm>
            <a:off x="1469788" y="4076021"/>
            <a:ext cx="10638285" cy="1008000"/>
          </a:xfrm>
          <a:prstGeom prst="striped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1600" b="1" i="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応用レベルプログラム</a:t>
            </a:r>
            <a:r>
              <a:rPr lang="ja-JP" altLang="en-US" sz="1600" b="1" i="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３</a:t>
            </a:r>
            <a:r>
              <a:rPr lang="ja-JP" altLang="en-US" sz="1600" dirty="0">
                <a:solidFill>
                  <a:schemeClr val="tx1"/>
                </a:solidFill>
                <a:latin typeface="Meiryo UI" panose="020B0604030504040204" pitchFamily="50" charset="-128"/>
                <a:ea typeface="Meiryo UI" panose="020B0604030504040204" pitchFamily="50" charset="-128"/>
              </a:rPr>
              <a:t>：</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ディープラーニングジェネラリスト</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講座</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G</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検定用）（募集人数</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20</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名）</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spc="-20" dirty="0">
                <a:solidFill>
                  <a:schemeClr val="tx1"/>
                </a:solidFill>
                <a:latin typeface="Meiryo UI" panose="020B0604030504040204" pitchFamily="50" charset="-128"/>
                <a:ea typeface="Meiryo UI" panose="020B0604030504040204" pitchFamily="50" charset="-128"/>
              </a:rPr>
              <a:t>説明会４月～７月　　募集７月～８月末</a:t>
            </a:r>
            <a:r>
              <a:rPr lang="ja-JP" altLang="en-US" sz="1600" spc="-20" dirty="0">
                <a:solidFill>
                  <a:schemeClr val="tx1"/>
                </a:solidFill>
                <a:highlight>
                  <a:srgbClr val="FFFF00"/>
                </a:highlight>
                <a:latin typeface="Meiryo UI" panose="020B0604030504040204" pitchFamily="50" charset="-128"/>
                <a:ea typeface="Meiryo UI" panose="020B0604030504040204" pitchFamily="50" charset="-128"/>
              </a:rPr>
              <a:t>、</a:t>
            </a:r>
            <a:r>
              <a:rPr lang="ja-JP" altLang="en-US" sz="1600" spc="-20" dirty="0">
                <a:solidFill>
                  <a:schemeClr val="tx1"/>
                </a:solidFill>
                <a:latin typeface="Meiryo UI" panose="020B0604030504040204" pitchFamily="50" charset="-128"/>
                <a:ea typeface="Meiryo UI" panose="020B0604030504040204" pitchFamily="50" charset="-128"/>
              </a:rPr>
              <a:t>開講</a:t>
            </a:r>
            <a:r>
              <a:rPr lang="en-US" altLang="ja-JP" sz="1600" spc="-20" dirty="0">
                <a:solidFill>
                  <a:schemeClr val="tx1"/>
                </a:solidFill>
                <a:latin typeface="Meiryo UI" panose="020B0604030504040204" pitchFamily="50" charset="-128"/>
                <a:ea typeface="Meiryo UI" panose="020B0604030504040204" pitchFamily="50" charset="-128"/>
              </a:rPr>
              <a:t>10</a:t>
            </a:r>
            <a:r>
              <a:rPr lang="ja-JP" altLang="en-US" sz="1600" spc="-20" dirty="0">
                <a:solidFill>
                  <a:schemeClr val="tx1"/>
                </a:solidFill>
                <a:latin typeface="Meiryo UI" panose="020B0604030504040204" pitchFamily="50" charset="-128"/>
                <a:ea typeface="Meiryo UI" panose="020B0604030504040204" pitchFamily="50" charset="-128"/>
              </a:rPr>
              <a:t>月～３月</a:t>
            </a:r>
            <a:endParaRPr kumimoji="1" lang="ja-JP" altLang="en-US" sz="1600" spc="-20" dirty="0">
              <a:solidFill>
                <a:schemeClr val="tx1"/>
              </a:solidFill>
              <a:latin typeface="Meiryo UI" panose="020B0604030504040204" pitchFamily="50" charset="-128"/>
              <a:ea typeface="Meiryo UI" panose="020B0604030504040204" pitchFamily="50" charset="-128"/>
            </a:endParaRPr>
          </a:p>
        </p:txBody>
      </p:sp>
      <p:sp>
        <p:nvSpPr>
          <p:cNvPr id="30" name="矢印: ストライプ 29">
            <a:extLst>
              <a:ext uri="{FF2B5EF4-FFF2-40B4-BE49-F238E27FC236}">
                <a16:creationId xmlns:a16="http://schemas.microsoft.com/office/drawing/2014/main" id="{85A57EFF-5734-A291-EB3F-7E044C5EB9CF}"/>
              </a:ext>
            </a:extLst>
          </p:cNvPr>
          <p:cNvSpPr/>
          <p:nvPr/>
        </p:nvSpPr>
        <p:spPr>
          <a:xfrm>
            <a:off x="1469763" y="4848364"/>
            <a:ext cx="10638310" cy="1008000"/>
          </a:xfrm>
          <a:prstGeom prst="striped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1600" b="1" i="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応用レベルプログラム</a:t>
            </a:r>
            <a:r>
              <a:rPr lang="ja-JP" altLang="en-US" sz="1600" b="1" i="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４</a:t>
            </a:r>
            <a:r>
              <a:rPr lang="ja-JP" altLang="en-US" sz="1600" dirty="0">
                <a:solidFill>
                  <a:schemeClr val="tx1"/>
                </a:solidFill>
                <a:latin typeface="Meiryo UI" panose="020B0604030504040204" pitchFamily="50" charset="-128"/>
                <a:ea typeface="Meiryo UI" panose="020B0604030504040204" pitchFamily="50" charset="-128"/>
              </a:rPr>
              <a:t>：</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ディープラーニング</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エキスパート養成講座</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E</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資格認定講座）（募集人数</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10</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名）</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spc="-20" dirty="0">
                <a:solidFill>
                  <a:schemeClr val="tx1"/>
                </a:solidFill>
                <a:latin typeface="Meiryo UI" panose="020B0604030504040204" pitchFamily="50" charset="-128"/>
                <a:ea typeface="Meiryo UI" panose="020B0604030504040204" pitchFamily="50" charset="-128"/>
              </a:rPr>
              <a:t>説明会４月～７月　　募集７月～８月末</a:t>
            </a:r>
            <a:r>
              <a:rPr lang="ja-JP" altLang="en-US" sz="1600" spc="-20" dirty="0">
                <a:solidFill>
                  <a:schemeClr val="tx1"/>
                </a:solidFill>
                <a:highlight>
                  <a:srgbClr val="FFFF00"/>
                </a:highlight>
                <a:latin typeface="Meiryo UI" panose="020B0604030504040204" pitchFamily="50" charset="-128"/>
                <a:ea typeface="Meiryo UI" panose="020B0604030504040204" pitchFamily="50" charset="-128"/>
              </a:rPr>
              <a:t>、</a:t>
            </a:r>
            <a:r>
              <a:rPr lang="ja-JP" altLang="en-US" sz="1600" spc="-20" dirty="0">
                <a:solidFill>
                  <a:schemeClr val="tx1"/>
                </a:solidFill>
                <a:latin typeface="Meiryo UI" panose="020B0604030504040204" pitchFamily="50" charset="-128"/>
                <a:ea typeface="Meiryo UI" panose="020B0604030504040204" pitchFamily="50" charset="-128"/>
              </a:rPr>
              <a:t>開講</a:t>
            </a:r>
            <a:r>
              <a:rPr lang="en-US" altLang="ja-JP" sz="1600" spc="-20" dirty="0">
                <a:solidFill>
                  <a:schemeClr val="tx1"/>
                </a:solidFill>
                <a:latin typeface="Meiryo UI" panose="020B0604030504040204" pitchFamily="50" charset="-128"/>
                <a:ea typeface="Meiryo UI" panose="020B0604030504040204" pitchFamily="50" charset="-128"/>
              </a:rPr>
              <a:t>10</a:t>
            </a:r>
            <a:r>
              <a:rPr lang="ja-JP" altLang="en-US" sz="1600" spc="-20" dirty="0">
                <a:solidFill>
                  <a:schemeClr val="tx1"/>
                </a:solidFill>
                <a:latin typeface="Meiryo UI" panose="020B0604030504040204" pitchFamily="50" charset="-128"/>
                <a:ea typeface="Meiryo UI" panose="020B0604030504040204" pitchFamily="50" charset="-128"/>
              </a:rPr>
              <a:t>月～３月</a:t>
            </a:r>
            <a:endParaRPr kumimoji="1" lang="ja-JP" altLang="en-US" sz="1600" spc="-20" dirty="0">
              <a:solidFill>
                <a:schemeClr val="tx1"/>
              </a:solidFill>
              <a:latin typeface="Meiryo UI" panose="020B0604030504040204" pitchFamily="50" charset="-128"/>
              <a:ea typeface="Meiryo UI" panose="020B0604030504040204" pitchFamily="50" charset="-128"/>
            </a:endParaRPr>
          </a:p>
        </p:txBody>
      </p:sp>
      <p:sp>
        <p:nvSpPr>
          <p:cNvPr id="31" name="矢印: ストライプ 30">
            <a:extLst>
              <a:ext uri="{FF2B5EF4-FFF2-40B4-BE49-F238E27FC236}">
                <a16:creationId xmlns:a16="http://schemas.microsoft.com/office/drawing/2014/main" id="{035F2B12-19DC-2EBC-5E50-5C7A108F60CB}"/>
              </a:ext>
            </a:extLst>
          </p:cNvPr>
          <p:cNvSpPr/>
          <p:nvPr/>
        </p:nvSpPr>
        <p:spPr>
          <a:xfrm>
            <a:off x="2936233" y="5780031"/>
            <a:ext cx="9168480" cy="1008000"/>
          </a:xfrm>
          <a:prstGeom prst="stripedRigh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1600" b="1" i="1" kern="0" dirty="0">
                <a:solidFill>
                  <a:srgbClr val="FF66CC"/>
                </a:solidFill>
                <a:latin typeface="Meiryo UI" panose="020B0604030504040204" pitchFamily="50" charset="-128"/>
                <a:ea typeface="Meiryo UI" panose="020B0604030504040204" pitchFamily="50" charset="-128"/>
                <a:cs typeface="ＭＳ Ｐゴシック" panose="020B0600070205080204" pitchFamily="50" charset="-128"/>
              </a:rPr>
              <a:t>実践レベルプログラム</a:t>
            </a:r>
            <a:r>
              <a:rPr lang="ja-JP" altLang="en-US" sz="1600" dirty="0">
                <a:solidFill>
                  <a:schemeClr val="tx1"/>
                </a:solidFill>
                <a:latin typeface="Meiryo UI" panose="020B0604030504040204" pitchFamily="50" charset="-128"/>
                <a:ea typeface="Meiryo UI" panose="020B0604030504040204" pitchFamily="50" charset="-128"/>
              </a:rPr>
              <a:t>：愛媛デジタル人材育成パーク（募集人数</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15</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名）</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a:p>
            <a:pPr algn="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spc="-20" dirty="0">
                <a:solidFill>
                  <a:schemeClr val="tx1"/>
                </a:solidFill>
                <a:latin typeface="Meiryo UI" panose="020B0604030504040204" pitchFamily="50" charset="-128"/>
                <a:ea typeface="Meiryo UI" panose="020B0604030504040204" pitchFamily="50" charset="-128"/>
              </a:rPr>
              <a:t>募集７月～８月末、開講</a:t>
            </a:r>
            <a:r>
              <a:rPr lang="en-US" altLang="ja-JP" sz="1600" spc="-20" dirty="0">
                <a:solidFill>
                  <a:schemeClr val="tx1"/>
                </a:solidFill>
                <a:latin typeface="Meiryo UI" panose="020B0604030504040204" pitchFamily="50" charset="-128"/>
                <a:ea typeface="Meiryo UI" panose="020B0604030504040204" pitchFamily="50" charset="-128"/>
              </a:rPr>
              <a:t>10</a:t>
            </a:r>
            <a:r>
              <a:rPr lang="ja-JP" altLang="en-US" sz="1600" spc="-20" dirty="0">
                <a:solidFill>
                  <a:schemeClr val="tx1"/>
                </a:solidFill>
                <a:latin typeface="Meiryo UI" panose="020B0604030504040204" pitchFamily="50" charset="-128"/>
                <a:ea typeface="Meiryo UI" panose="020B0604030504040204" pitchFamily="50" charset="-128"/>
              </a:rPr>
              <a:t>月～３月</a:t>
            </a:r>
            <a:endParaRPr kumimoji="1" lang="ja-JP" altLang="en-US" sz="1600" spc="-20" dirty="0">
              <a:solidFill>
                <a:schemeClr val="tx1"/>
              </a:solidFill>
              <a:latin typeface="Meiryo UI" panose="020B0604030504040204" pitchFamily="50" charset="-128"/>
              <a:ea typeface="Meiryo UI" panose="020B0604030504040204" pitchFamily="50" charset="-128"/>
            </a:endParaRPr>
          </a:p>
        </p:txBody>
      </p:sp>
      <p:sp>
        <p:nvSpPr>
          <p:cNvPr id="35" name="タイトル 3"/>
          <p:cNvSpPr txBox="1">
            <a:spLocks/>
          </p:cNvSpPr>
          <p:nvPr/>
        </p:nvSpPr>
        <p:spPr>
          <a:xfrm>
            <a:off x="0" y="0"/>
            <a:ext cx="12192000" cy="460800"/>
          </a:xfrm>
          <a:prstGeom prst="rect">
            <a:avLst/>
          </a:prstGeom>
          <a:solidFill>
            <a:schemeClr val="accent4">
              <a:lumMod val="20000"/>
              <a:lumOff val="80000"/>
            </a:schemeClr>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ja-JP" altLang="en-US" sz="3300" b="1" dirty="0">
                <a:latin typeface="Meiryo UI" panose="020B0604030504040204" pitchFamily="50" charset="-128"/>
                <a:ea typeface="Meiryo UI" panose="020B0604030504040204" pitchFamily="50" charset="-128"/>
              </a:rPr>
              <a:t>愛媛デジタル人材育成プログラムスケジュール　（説明会・募集・開講時期、募集人数）</a:t>
            </a:r>
            <a:endParaRPr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187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F214AE-E66B-583D-C959-C5EC56E20AB0}"/>
              </a:ext>
            </a:extLst>
          </p:cNvPr>
          <p:cNvSpPr>
            <a:spLocks noGrp="1"/>
          </p:cNvSpPr>
          <p:nvPr>
            <p:ph idx="1"/>
          </p:nvPr>
        </p:nvSpPr>
        <p:spPr>
          <a:xfrm>
            <a:off x="0" y="826977"/>
            <a:ext cx="12028967" cy="5273749"/>
          </a:xfrm>
        </p:spPr>
        <p:txBody>
          <a:bodyPr>
            <a:noAutofit/>
          </a:bodyPr>
          <a:lstStyle/>
          <a:p>
            <a:pPr marL="0" indent="0" algn="just">
              <a:lnSpc>
                <a:spcPct val="100000"/>
              </a:lnSpc>
              <a:buNone/>
            </a:pPr>
            <a:r>
              <a:rPr lang="ja-JP" altLang="en-US" sz="1600" b="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基礎レベル</a:t>
            </a:r>
            <a:r>
              <a:rPr lang="ja-JP" altLang="ja-JP" sz="1600" b="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プログラム</a:t>
            </a:r>
            <a:r>
              <a:rPr lang="ja-JP" altLang="en-US" sz="1600" b="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１</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dirty="0">
                <a:latin typeface="Meiryo UI" panose="020B0604030504040204" pitchFamily="50" charset="-128"/>
                <a:ea typeface="Meiryo UI" panose="020B0604030504040204" pitchFamily="50" charset="-128"/>
              </a:rPr>
              <a:t> IT</a:t>
            </a:r>
            <a:r>
              <a:rPr lang="ja-JP" altLang="en-US" sz="1600" dirty="0">
                <a:latin typeface="Meiryo UI" panose="020B0604030504040204" pitchFamily="50" charset="-128"/>
                <a:ea typeface="Meiryo UI" panose="020B0604030504040204" pitchFamily="50" charset="-128"/>
              </a:rPr>
              <a:t>パスポート試験レベル</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講座</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endParaRPr lang="en-US" altLang="ja-JP"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nSpc>
                <a:spcPct val="100000"/>
              </a:lnSpc>
              <a:buNone/>
            </a:pPr>
            <a:r>
              <a:rPr lang="ja-JP" altLang="ja-JP" sz="1600" dirty="0">
                <a:latin typeface="Meiryo UI" panose="020B0604030504040204" pitchFamily="50" charset="-128"/>
                <a:ea typeface="Meiryo UI" panose="020B0604030504040204" pitchFamily="50" charset="-128"/>
              </a:rPr>
              <a:t>１回目　ガイダンス</a:t>
            </a:r>
            <a:endParaRPr lang="en-US" altLang="ja-JP" sz="1600" dirty="0">
              <a:latin typeface="Meiryo UI" panose="020B0604030504040204" pitchFamily="50" charset="-128"/>
              <a:ea typeface="Meiryo UI" panose="020B0604030504040204" pitchFamily="50" charset="-128"/>
            </a:endParaRPr>
          </a:p>
          <a:p>
            <a:pPr marL="0" indent="0">
              <a:lnSpc>
                <a:spcPct val="100000"/>
              </a:lnSpc>
              <a:buNone/>
            </a:pPr>
            <a:r>
              <a:rPr lang="ja-JP" altLang="ja-JP" sz="1600" dirty="0">
                <a:latin typeface="Meiryo UI" panose="020B0604030504040204" pitchFamily="50" charset="-128"/>
                <a:ea typeface="Meiryo UI" panose="020B0604030504040204" pitchFamily="50" charset="-128"/>
              </a:rPr>
              <a:t>２回目　企業活動</a:t>
            </a:r>
            <a:endParaRPr lang="en-US" altLang="ja-JP" sz="1600" dirty="0">
              <a:latin typeface="Meiryo UI" panose="020B0604030504040204" pitchFamily="50" charset="-128"/>
              <a:ea typeface="Meiryo UI" panose="020B0604030504040204" pitchFamily="50" charset="-128"/>
            </a:endParaRPr>
          </a:p>
          <a:p>
            <a:pPr marL="0" indent="0">
              <a:lnSpc>
                <a:spcPct val="100000"/>
              </a:lnSpc>
              <a:buNone/>
            </a:pPr>
            <a:r>
              <a:rPr lang="ja-JP" altLang="ja-JP" sz="1600" dirty="0">
                <a:latin typeface="Meiryo UI" panose="020B0604030504040204" pitchFamily="50" charset="-128"/>
                <a:ea typeface="Meiryo UI" panose="020B0604030504040204" pitchFamily="50" charset="-128"/>
              </a:rPr>
              <a:t>３回目　会計・財務</a:t>
            </a:r>
            <a:endParaRPr lang="en-US" altLang="ja-JP" sz="1600" dirty="0">
              <a:latin typeface="Meiryo UI" panose="020B0604030504040204" pitchFamily="50" charset="-128"/>
              <a:ea typeface="Meiryo UI" panose="020B0604030504040204" pitchFamily="50" charset="-128"/>
            </a:endParaRPr>
          </a:p>
          <a:p>
            <a:pPr marL="0" indent="0">
              <a:lnSpc>
                <a:spcPct val="100000"/>
              </a:lnSpc>
              <a:buNone/>
            </a:pPr>
            <a:r>
              <a:rPr lang="ja-JP" altLang="ja-JP" sz="1600" dirty="0">
                <a:latin typeface="Meiryo UI" panose="020B0604030504040204" pitchFamily="50" charset="-128"/>
                <a:ea typeface="Meiryo UI" panose="020B0604030504040204" pitchFamily="50" charset="-128"/>
              </a:rPr>
              <a:t>４回目　法務</a:t>
            </a:r>
            <a:endParaRPr lang="en-US" altLang="ja-JP" sz="1600" dirty="0">
              <a:latin typeface="Meiryo UI" panose="020B0604030504040204" pitchFamily="50" charset="-128"/>
              <a:ea typeface="Meiryo UI" panose="020B0604030504040204" pitchFamily="50" charset="-128"/>
            </a:endParaRPr>
          </a:p>
          <a:p>
            <a:pPr marL="0" indent="0">
              <a:lnSpc>
                <a:spcPct val="100000"/>
              </a:lnSpc>
              <a:buNone/>
            </a:pPr>
            <a:r>
              <a:rPr lang="ja-JP" altLang="ja-JP" sz="1600" dirty="0">
                <a:latin typeface="Meiryo UI" panose="020B0604030504040204" pitchFamily="50" charset="-128"/>
                <a:ea typeface="Meiryo UI" panose="020B0604030504040204" pitchFamily="50" charset="-128"/>
              </a:rPr>
              <a:t>５回目　経営戦略マネージメント</a:t>
            </a:r>
          </a:p>
          <a:p>
            <a:pPr marL="0" indent="0">
              <a:lnSpc>
                <a:spcPct val="100000"/>
              </a:lnSpc>
              <a:buNone/>
            </a:pPr>
            <a:r>
              <a:rPr lang="ja-JP" altLang="ja-JP" sz="1600" dirty="0">
                <a:latin typeface="Meiryo UI" panose="020B0604030504040204" pitchFamily="50" charset="-128"/>
                <a:ea typeface="Meiryo UI" panose="020B0604030504040204" pitchFamily="50" charset="-128"/>
              </a:rPr>
              <a:t>６回目　技術戦略マネージメント</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ビジネスインダストリ</a:t>
            </a:r>
          </a:p>
          <a:p>
            <a:pPr marL="0" indent="0">
              <a:lnSpc>
                <a:spcPct val="100000"/>
              </a:lnSpc>
              <a:buNone/>
            </a:pPr>
            <a:r>
              <a:rPr lang="ja-JP" altLang="ja-JP" sz="1600" dirty="0">
                <a:latin typeface="Meiryo UI" panose="020B0604030504040204" pitchFamily="50" charset="-128"/>
                <a:ea typeface="Meiryo UI" panose="020B0604030504040204" pitchFamily="50" charset="-128"/>
              </a:rPr>
              <a:t>７回目　確認テスト（資格模擬テスト）</a:t>
            </a:r>
          </a:p>
          <a:p>
            <a:pPr marL="0" indent="0">
              <a:lnSpc>
                <a:spcPct val="100000"/>
              </a:lnSpc>
              <a:buNone/>
            </a:pPr>
            <a:r>
              <a:rPr lang="ja-JP" altLang="ja-JP" sz="1600" dirty="0">
                <a:latin typeface="Meiryo UI" panose="020B0604030504040204" pitchFamily="50" charset="-128"/>
                <a:ea typeface="Meiryo UI" panose="020B0604030504040204" pitchFamily="50" charset="-128"/>
              </a:rPr>
              <a:t>８回目　システム戦略</a:t>
            </a:r>
          </a:p>
          <a:p>
            <a:pPr marL="0" indent="0">
              <a:lnSpc>
                <a:spcPct val="100000"/>
              </a:lnSpc>
              <a:buNone/>
            </a:pPr>
            <a:r>
              <a:rPr lang="ja-JP" altLang="ja-JP" sz="1600" dirty="0">
                <a:latin typeface="Meiryo UI" panose="020B0604030504040204" pitchFamily="50" charset="-128"/>
                <a:ea typeface="Meiryo UI" panose="020B0604030504040204" pitchFamily="50" charset="-128"/>
              </a:rPr>
              <a:t>９回目　開発技術</a:t>
            </a:r>
            <a:endParaRPr lang="en-US" altLang="ja-JP" sz="1600" dirty="0">
              <a:latin typeface="Meiryo UI" panose="020B0604030504040204" pitchFamily="50" charset="-128"/>
              <a:ea typeface="Meiryo UI" panose="020B0604030504040204" pitchFamily="50" charset="-128"/>
            </a:endParaRPr>
          </a:p>
          <a:p>
            <a:pPr marL="0" indent="0">
              <a:lnSpc>
                <a:spcPct val="100000"/>
              </a:lnSpc>
              <a:buNone/>
            </a:pPr>
            <a:r>
              <a:rPr lang="ja-JP" altLang="ja-JP" sz="1600" dirty="0">
                <a:latin typeface="Meiryo UI" panose="020B0604030504040204" pitchFamily="50" charset="-128"/>
                <a:ea typeface="Meiryo UI" panose="020B0604030504040204" pitchFamily="50" charset="-128"/>
              </a:rPr>
              <a:t>１０回目　プロジェクトマネージメント</a:t>
            </a:r>
          </a:p>
          <a:p>
            <a:pPr marL="0" indent="0">
              <a:lnSpc>
                <a:spcPct val="100000"/>
              </a:lnSpc>
              <a:buNone/>
            </a:pPr>
            <a:r>
              <a:rPr lang="ja-JP" altLang="ja-JP" sz="1600" dirty="0">
                <a:latin typeface="Meiryo UI" panose="020B0604030504040204" pitchFamily="50" charset="-128"/>
                <a:ea typeface="Meiryo UI" panose="020B0604030504040204" pitchFamily="50" charset="-128"/>
              </a:rPr>
              <a:t>１１回目　サービスマネージメント</a:t>
            </a:r>
          </a:p>
          <a:p>
            <a:pPr marL="0" indent="0">
              <a:lnSpc>
                <a:spcPct val="100000"/>
              </a:lnSpc>
              <a:buNone/>
            </a:pPr>
            <a:r>
              <a:rPr lang="ja-JP" altLang="ja-JP" sz="1600" dirty="0">
                <a:latin typeface="Meiryo UI" panose="020B0604030504040204" pitchFamily="50" charset="-128"/>
                <a:ea typeface="Meiryo UI" panose="020B0604030504040204" pitchFamily="50" charset="-128"/>
              </a:rPr>
              <a:t>１２回目　システム監査</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内部統制</a:t>
            </a:r>
          </a:p>
          <a:p>
            <a:pPr marL="0" indent="0">
              <a:lnSpc>
                <a:spcPct val="100000"/>
              </a:lnSpc>
              <a:buNone/>
            </a:pPr>
            <a:r>
              <a:rPr lang="ja-JP" altLang="ja-JP" sz="1600" dirty="0">
                <a:latin typeface="Meiryo UI" panose="020B0604030504040204" pitchFamily="50" charset="-128"/>
                <a:ea typeface="Meiryo UI" panose="020B0604030504040204" pitchFamily="50" charset="-128"/>
              </a:rPr>
              <a:t>１３回目　基礎理論</a:t>
            </a:r>
          </a:p>
          <a:p>
            <a:pPr marL="0" indent="0">
              <a:lnSpc>
                <a:spcPct val="100000"/>
              </a:lnSpc>
              <a:buNone/>
            </a:pPr>
            <a:r>
              <a:rPr lang="ja-JP" altLang="ja-JP" sz="1600" dirty="0">
                <a:latin typeface="Meiryo UI" panose="020B0604030504040204" pitchFamily="50" charset="-128"/>
                <a:ea typeface="Meiryo UI" panose="020B0604030504040204" pitchFamily="50" charset="-128"/>
              </a:rPr>
              <a:t>１４回目　ハードウェア</a:t>
            </a:r>
          </a:p>
          <a:p>
            <a:pPr marL="0" indent="0">
              <a:lnSpc>
                <a:spcPct val="100000"/>
              </a:lnSpc>
              <a:buNone/>
            </a:pPr>
            <a:r>
              <a:rPr lang="ja-JP" altLang="ja-JP" sz="1600" dirty="0">
                <a:latin typeface="Meiryo UI" panose="020B0604030504040204" pitchFamily="50" charset="-128"/>
                <a:ea typeface="Meiryo UI" panose="020B0604030504040204" pitchFamily="50" charset="-128"/>
              </a:rPr>
              <a:t>１５回目</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確認テスト（資格模擬テスト）</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9" name="角丸四角形 8"/>
          <p:cNvSpPr/>
          <p:nvPr/>
        </p:nvSpPr>
        <p:spPr>
          <a:xfrm>
            <a:off x="133964" y="499792"/>
            <a:ext cx="4724424" cy="31072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500" b="1" dirty="0">
                <a:solidFill>
                  <a:schemeClr val="tx1"/>
                </a:solidFill>
                <a:latin typeface="Meiryo UI" panose="020B0604030504040204" pitchFamily="50" charset="-128"/>
                <a:ea typeface="Meiryo UI" panose="020B0604030504040204" pitchFamily="50" charset="-128"/>
              </a:rPr>
              <a:t>情報処理技術の基礎レベルプログラムの科目群</a:t>
            </a:r>
          </a:p>
        </p:txBody>
      </p:sp>
      <p:sp>
        <p:nvSpPr>
          <p:cNvPr id="5" name="スライド番号プレースホルダー 4"/>
          <p:cNvSpPr>
            <a:spLocks noGrp="1"/>
          </p:cNvSpPr>
          <p:nvPr>
            <p:ph type="sldNum" sz="quarter" idx="12"/>
          </p:nvPr>
        </p:nvSpPr>
        <p:spPr/>
        <p:txBody>
          <a:bodyPr/>
          <a:lstStyle/>
          <a:p>
            <a:fld id="{02B7ABD1-DB3A-495A-AEA9-C8F26887256D}" type="slidenum">
              <a:rPr kumimoji="1" lang="ja-JP" altLang="en-US" smtClean="0">
                <a:latin typeface="Meiryo UI" panose="020B0604030504040204" pitchFamily="50" charset="-128"/>
                <a:ea typeface="Meiryo UI" panose="020B0604030504040204" pitchFamily="50" charset="-128"/>
              </a:rPr>
              <a:t>3</a:t>
            </a:fld>
            <a:endParaRPr kumimoji="1" lang="ja-JP" altLang="en-US">
              <a:latin typeface="Meiryo UI" panose="020B0604030504040204" pitchFamily="50" charset="-128"/>
              <a:ea typeface="Meiryo UI" panose="020B0604030504040204" pitchFamily="50" charset="-128"/>
            </a:endParaRPr>
          </a:p>
        </p:txBody>
      </p:sp>
      <p:sp>
        <p:nvSpPr>
          <p:cNvPr id="10" name="タイトル 3">
            <a:extLst>
              <a:ext uri="{FF2B5EF4-FFF2-40B4-BE49-F238E27FC236}">
                <a16:creationId xmlns:a16="http://schemas.microsoft.com/office/drawing/2014/main" id="{AA98FF24-5536-05D9-B309-90E282E28798}"/>
              </a:ext>
            </a:extLst>
          </p:cNvPr>
          <p:cNvSpPr txBox="1">
            <a:spLocks/>
          </p:cNvSpPr>
          <p:nvPr/>
        </p:nvSpPr>
        <p:spPr>
          <a:xfrm>
            <a:off x="0" y="0"/>
            <a:ext cx="12192000" cy="460800"/>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b="1" dirty="0">
                <a:latin typeface="Meiryo UI" panose="020B0604030504040204" pitchFamily="50" charset="-128"/>
                <a:ea typeface="Meiryo UI" panose="020B0604030504040204" pitchFamily="50" charset="-128"/>
              </a:rPr>
              <a:t>愛媛デジタル人材育成プログラム　プログラムの科目群　（プログラムの内容）</a:t>
            </a:r>
          </a:p>
        </p:txBody>
      </p:sp>
      <p:sp>
        <p:nvSpPr>
          <p:cNvPr id="6" name="テキスト ボックス 5"/>
          <p:cNvSpPr txBox="1"/>
          <p:nvPr/>
        </p:nvSpPr>
        <p:spPr>
          <a:xfrm>
            <a:off x="5205046" y="1215292"/>
            <a:ext cx="6470487" cy="1754326"/>
          </a:xfrm>
          <a:prstGeom prst="rect">
            <a:avLst/>
          </a:prstGeom>
          <a:solidFill>
            <a:schemeClr val="accent6">
              <a:lumMod val="20000"/>
              <a:lumOff val="80000"/>
            </a:schemeClr>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講義方法</a:t>
            </a:r>
            <a:endParaRPr kumimoji="1"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　愛媛大学用に構築した遠隔教育システムによってオンデマンドの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修学環境を提供し、受講生のみが６か月間受講できる。</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　講師がオンデマンドの教材を利用して、愛媛大学において、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対面で集中講義５回程度を実施する。</a:t>
            </a:r>
            <a:endParaRPr kumimoji="1" lang="ja-JP" altLang="en-US"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4176" y="3166822"/>
            <a:ext cx="5975270" cy="3098772"/>
          </a:xfrm>
          <a:prstGeom prst="rect">
            <a:avLst/>
          </a:prstGeom>
        </p:spPr>
      </p:pic>
      <p:sp>
        <p:nvSpPr>
          <p:cNvPr id="11" name="テキスト ボックス 10"/>
          <p:cNvSpPr txBox="1"/>
          <p:nvPr/>
        </p:nvSpPr>
        <p:spPr>
          <a:xfrm>
            <a:off x="7283939" y="6352612"/>
            <a:ext cx="2129109"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オンデマンドのイメージ</a:t>
            </a:r>
          </a:p>
        </p:txBody>
      </p:sp>
    </p:spTree>
    <p:extLst>
      <p:ext uri="{BB962C8B-B14F-4D97-AF65-F5344CB8AC3E}">
        <p14:creationId xmlns:p14="http://schemas.microsoft.com/office/powerpoint/2010/main" val="336472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F214AE-E66B-583D-C959-C5EC56E20AB0}"/>
              </a:ext>
            </a:extLst>
          </p:cNvPr>
          <p:cNvSpPr>
            <a:spLocks noGrp="1"/>
          </p:cNvSpPr>
          <p:nvPr>
            <p:ph idx="1"/>
          </p:nvPr>
        </p:nvSpPr>
        <p:spPr>
          <a:xfrm>
            <a:off x="0" y="826977"/>
            <a:ext cx="12028967" cy="5273749"/>
          </a:xfrm>
        </p:spPr>
        <p:txBody>
          <a:bodyPr>
            <a:noAutofit/>
          </a:bodyPr>
          <a:lstStyle/>
          <a:p>
            <a:pPr marL="0" indent="0" algn="just">
              <a:lnSpc>
                <a:spcPct val="100000"/>
              </a:lnSpc>
              <a:buNone/>
            </a:pPr>
            <a:r>
              <a:rPr lang="ja-JP" altLang="en-US" sz="1600" b="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基礎レベル</a:t>
            </a:r>
            <a:r>
              <a:rPr lang="ja-JP" altLang="ja-JP" sz="1600" b="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プログラム</a:t>
            </a:r>
            <a:r>
              <a:rPr lang="ja-JP" altLang="en-US" sz="1600" b="1" kern="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rPr>
              <a:t>２</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1600" dirty="0">
                <a:latin typeface="Meiryo UI" panose="020B0604030504040204" pitchFamily="50" charset="-128"/>
                <a:ea typeface="Meiryo UI" panose="020B0604030504040204" pitchFamily="50" charset="-128"/>
              </a:rPr>
              <a:t>基本情報処理技術</a:t>
            </a:r>
            <a:r>
              <a:rPr lang="ja-JP" altLang="en-US" sz="1600" dirty="0">
                <a:latin typeface="Meiryo UI" panose="020B0604030504040204" pitchFamily="50" charset="-128"/>
                <a:ea typeface="Meiryo UI" panose="020B0604030504040204" pitchFamily="50" charset="-128"/>
              </a:rPr>
              <a:t>者試験レベル</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講座</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endParaRPr lang="en-US" altLang="ja-JP"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nSpc>
                <a:spcPct val="100000"/>
              </a:lnSpc>
              <a:buNone/>
            </a:pPr>
            <a:r>
              <a:rPr lang="ja-JP" altLang="ja-JP" sz="1600" dirty="0">
                <a:latin typeface="Meiryo UI" panose="020B0604030504040204" pitchFamily="50" charset="-128"/>
                <a:ea typeface="Meiryo UI" panose="020B0604030504040204" pitchFamily="50" charset="-128"/>
              </a:rPr>
              <a:t>１回目　ガイダンス</a:t>
            </a:r>
          </a:p>
          <a:p>
            <a:pPr marL="0" indent="0">
              <a:lnSpc>
                <a:spcPct val="100000"/>
              </a:lnSpc>
              <a:buNone/>
            </a:pPr>
            <a:r>
              <a:rPr lang="ja-JP" altLang="ja-JP" sz="1600" dirty="0">
                <a:latin typeface="Meiryo UI" panose="020B0604030504040204" pitchFamily="50" charset="-128"/>
                <a:ea typeface="Meiryo UI" panose="020B0604030504040204" pitchFamily="50" charset="-128"/>
              </a:rPr>
              <a:t>２回目　構成要素・ソフトウェア</a:t>
            </a:r>
          </a:p>
          <a:p>
            <a:pPr marL="0" indent="0">
              <a:lnSpc>
                <a:spcPct val="100000"/>
              </a:lnSpc>
              <a:buNone/>
            </a:pPr>
            <a:r>
              <a:rPr lang="ja-JP" altLang="ja-JP" sz="1600" dirty="0">
                <a:latin typeface="Meiryo UI" panose="020B0604030504040204" pitchFamily="50" charset="-128"/>
                <a:ea typeface="Meiryo UI" panose="020B0604030504040204" pitchFamily="50" charset="-128"/>
              </a:rPr>
              <a:t>３回目　基礎理論</a:t>
            </a:r>
          </a:p>
          <a:p>
            <a:pPr marL="0" indent="0">
              <a:lnSpc>
                <a:spcPct val="100000"/>
              </a:lnSpc>
              <a:buNone/>
            </a:pPr>
            <a:r>
              <a:rPr lang="ja-JP" altLang="ja-JP" sz="1600" dirty="0">
                <a:latin typeface="Meiryo UI" panose="020B0604030504040204" pitchFamily="50" charset="-128"/>
                <a:ea typeface="Meiryo UI" panose="020B0604030504040204" pitchFamily="50" charset="-128"/>
              </a:rPr>
              <a:t>４回目　アルゴリズムとプログラミング</a:t>
            </a:r>
          </a:p>
          <a:p>
            <a:pPr marL="0" indent="0">
              <a:lnSpc>
                <a:spcPct val="100000"/>
              </a:lnSpc>
              <a:buNone/>
            </a:pPr>
            <a:r>
              <a:rPr lang="ja-JP" altLang="ja-JP" sz="1600" dirty="0">
                <a:latin typeface="Meiryo UI" panose="020B0604030504040204" pitchFamily="50" charset="-128"/>
                <a:ea typeface="Meiryo UI" panose="020B0604030504040204" pitchFamily="50" charset="-128"/>
              </a:rPr>
              <a:t>５回目　システム構成要素・データベース技術</a:t>
            </a:r>
          </a:p>
          <a:p>
            <a:pPr marL="0" indent="0">
              <a:lnSpc>
                <a:spcPct val="100000"/>
              </a:lnSpc>
              <a:buNone/>
            </a:pPr>
            <a:r>
              <a:rPr lang="ja-JP" altLang="ja-JP" sz="1600" dirty="0">
                <a:latin typeface="Meiryo UI" panose="020B0604030504040204" pitchFamily="50" charset="-128"/>
                <a:ea typeface="Meiryo UI" panose="020B0604030504040204" pitchFamily="50" charset="-128"/>
              </a:rPr>
              <a:t>６回目　情報セキュリティ</a:t>
            </a:r>
          </a:p>
          <a:p>
            <a:pPr marL="0" indent="0">
              <a:lnSpc>
                <a:spcPct val="100000"/>
              </a:lnSpc>
              <a:buNone/>
            </a:pPr>
            <a:r>
              <a:rPr lang="ja-JP" altLang="ja-JP" sz="1600" dirty="0">
                <a:latin typeface="Meiryo UI" panose="020B0604030504040204" pitchFamily="50" charset="-128"/>
                <a:ea typeface="Meiryo UI" panose="020B0604030504040204" pitchFamily="50" charset="-128"/>
              </a:rPr>
              <a:t>７回目　システム開発技術</a:t>
            </a:r>
          </a:p>
          <a:p>
            <a:pPr marL="0" indent="0">
              <a:lnSpc>
                <a:spcPct val="100000"/>
              </a:lnSpc>
              <a:buNone/>
            </a:pPr>
            <a:r>
              <a:rPr lang="ja-JP" altLang="ja-JP" sz="1600" dirty="0">
                <a:latin typeface="Meiryo UI" panose="020B0604030504040204" pitchFamily="50" charset="-128"/>
                <a:ea typeface="Meiryo UI" panose="020B0604030504040204" pitchFamily="50" charset="-128"/>
              </a:rPr>
              <a:t>８回目　マネジメント系・ストラテジ系</a:t>
            </a:r>
          </a:p>
          <a:p>
            <a:pPr marL="0" indent="0">
              <a:lnSpc>
                <a:spcPct val="100000"/>
              </a:lnSpc>
              <a:buNone/>
            </a:pPr>
            <a:r>
              <a:rPr lang="ja-JP" altLang="ja-JP" sz="1600" dirty="0">
                <a:latin typeface="Meiryo UI" panose="020B0604030504040204" pitchFamily="50" charset="-128"/>
                <a:ea typeface="Meiryo UI" panose="020B0604030504040204" pitchFamily="50" charset="-128"/>
              </a:rPr>
              <a:t>９回目　情報セキュリティ</a:t>
            </a:r>
          </a:p>
          <a:p>
            <a:pPr marL="0" indent="0">
              <a:lnSpc>
                <a:spcPct val="100000"/>
              </a:lnSpc>
              <a:buNone/>
            </a:pPr>
            <a:r>
              <a:rPr lang="ja-JP" altLang="ja-JP" sz="1600" dirty="0">
                <a:latin typeface="Meiryo UI" panose="020B0604030504040204" pitchFamily="50" charset="-128"/>
                <a:ea typeface="Meiryo UI" panose="020B0604030504040204" pitchFamily="50" charset="-128"/>
              </a:rPr>
              <a:t>１０回目　情報セキュリティ</a:t>
            </a:r>
          </a:p>
          <a:p>
            <a:pPr marL="0" indent="0">
              <a:lnSpc>
                <a:spcPct val="100000"/>
              </a:lnSpc>
              <a:buNone/>
            </a:pPr>
            <a:r>
              <a:rPr lang="ja-JP" altLang="ja-JP" sz="1600" dirty="0">
                <a:latin typeface="Meiryo UI" panose="020B0604030504040204" pitchFamily="50" charset="-128"/>
                <a:ea typeface="Meiryo UI" panose="020B0604030504040204" pitchFamily="50" charset="-128"/>
              </a:rPr>
              <a:t>１１回目　データ構造とアルゴリズム</a:t>
            </a:r>
          </a:p>
          <a:p>
            <a:pPr marL="0" indent="0">
              <a:lnSpc>
                <a:spcPct val="100000"/>
              </a:lnSpc>
              <a:buNone/>
            </a:pPr>
            <a:r>
              <a:rPr lang="ja-JP" altLang="ja-JP" sz="1600" dirty="0">
                <a:latin typeface="Meiryo UI" panose="020B0604030504040204" pitchFamily="50" charset="-128"/>
                <a:ea typeface="Meiryo UI" panose="020B0604030504040204" pitchFamily="50" charset="-128"/>
              </a:rPr>
              <a:t>１２回目　データ構造とアルゴリズム</a:t>
            </a:r>
          </a:p>
          <a:p>
            <a:pPr marL="0" indent="0">
              <a:lnSpc>
                <a:spcPct val="100000"/>
              </a:lnSpc>
              <a:buNone/>
            </a:pPr>
            <a:r>
              <a:rPr lang="ja-JP" altLang="ja-JP" sz="1600" dirty="0">
                <a:latin typeface="Meiryo UI" panose="020B0604030504040204" pitchFamily="50" charset="-128"/>
                <a:ea typeface="Meiryo UI" panose="020B0604030504040204" pitchFamily="50" charset="-128"/>
              </a:rPr>
              <a:t>１３回目　</a:t>
            </a:r>
            <a:r>
              <a:rPr lang="en-US" altLang="ja-JP" sz="1600" dirty="0" err="1">
                <a:latin typeface="Meiryo UI" panose="020B0604030504040204" pitchFamily="50" charset="-128"/>
                <a:ea typeface="Meiryo UI" panose="020B0604030504040204" pitchFamily="50" charset="-128"/>
              </a:rPr>
              <a:t>知識の応用（テクノロジ系の</a:t>
            </a:r>
            <a:r>
              <a:rPr lang="ja-JP" altLang="en-US" sz="1600" dirty="0">
                <a:latin typeface="Meiryo UI" panose="020B0604030504040204" pitchFamily="50" charset="-128"/>
                <a:ea typeface="Meiryo UI" panose="020B0604030504040204" pitchFamily="50" charset="-128"/>
              </a:rPr>
              <a:t>選択問題）</a:t>
            </a:r>
            <a:endParaRPr lang="ja-JP" altLang="ja-JP" sz="1600" dirty="0">
              <a:latin typeface="Meiryo UI" panose="020B0604030504040204" pitchFamily="50" charset="-128"/>
              <a:ea typeface="Meiryo UI" panose="020B0604030504040204" pitchFamily="50" charset="-128"/>
            </a:endParaRPr>
          </a:p>
          <a:p>
            <a:pPr marL="0" indent="0">
              <a:lnSpc>
                <a:spcPct val="100000"/>
              </a:lnSpc>
              <a:buNone/>
            </a:pPr>
            <a:r>
              <a:rPr lang="ja-JP" altLang="ja-JP" sz="1600" dirty="0">
                <a:latin typeface="Meiryo UI" panose="020B0604030504040204" pitchFamily="50" charset="-128"/>
                <a:ea typeface="Meiryo UI" panose="020B0604030504040204" pitchFamily="50" charset="-128"/>
              </a:rPr>
              <a:t>１４回目　</a:t>
            </a:r>
            <a:r>
              <a:rPr lang="en-US" altLang="ja-JP" sz="1600" u="sng" dirty="0" err="1">
                <a:latin typeface="Meiryo UI" panose="020B0604030504040204" pitchFamily="50" charset="-128"/>
                <a:ea typeface="Meiryo UI" panose="020B0604030504040204" pitchFamily="50" charset="-128"/>
              </a:rPr>
              <a:t>知識の応用（マネジメント系・ストラテジ系の選択問題</a:t>
            </a:r>
            <a:r>
              <a:rPr lang="en-US" altLang="ja-JP" sz="1600" u="sng"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a:p>
            <a:pPr marL="0" indent="0">
              <a:lnSpc>
                <a:spcPct val="100000"/>
              </a:lnSpc>
              <a:buNone/>
            </a:pPr>
            <a:r>
              <a:rPr lang="ja-JP" altLang="ja-JP" sz="1600" dirty="0">
                <a:latin typeface="Meiryo UI" panose="020B0604030504040204" pitchFamily="50" charset="-128"/>
                <a:ea typeface="Meiryo UI" panose="020B0604030504040204" pitchFamily="50" charset="-128"/>
              </a:rPr>
              <a:t>１５回目　総合問題</a:t>
            </a:r>
          </a:p>
          <a:p>
            <a:pPr marL="0" indent="0">
              <a:lnSpc>
                <a:spcPct val="100000"/>
              </a:lnSpc>
              <a:buNone/>
            </a:pP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9" name="角丸四角形 8"/>
          <p:cNvSpPr/>
          <p:nvPr/>
        </p:nvSpPr>
        <p:spPr>
          <a:xfrm>
            <a:off x="133964" y="499792"/>
            <a:ext cx="4724424" cy="31072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500" b="1" dirty="0">
                <a:solidFill>
                  <a:schemeClr val="tx1"/>
                </a:solidFill>
                <a:latin typeface="Meiryo UI" panose="020B0604030504040204" pitchFamily="50" charset="-128"/>
                <a:ea typeface="Meiryo UI" panose="020B0604030504040204" pitchFamily="50" charset="-128"/>
              </a:rPr>
              <a:t>情報処理技術の基礎レベルプログラムの科目群</a:t>
            </a:r>
          </a:p>
        </p:txBody>
      </p:sp>
      <p:sp>
        <p:nvSpPr>
          <p:cNvPr id="5" name="スライド番号プレースホルダー 4"/>
          <p:cNvSpPr>
            <a:spLocks noGrp="1"/>
          </p:cNvSpPr>
          <p:nvPr>
            <p:ph type="sldNum" sz="quarter" idx="12"/>
          </p:nvPr>
        </p:nvSpPr>
        <p:spPr/>
        <p:txBody>
          <a:bodyPr/>
          <a:lstStyle/>
          <a:p>
            <a:fld id="{02B7ABD1-DB3A-495A-AEA9-C8F26887256D}" type="slidenum">
              <a:rPr kumimoji="1" lang="ja-JP" altLang="en-US" smtClean="0">
                <a:latin typeface="Meiryo UI" panose="020B0604030504040204" pitchFamily="50" charset="-128"/>
                <a:ea typeface="Meiryo UI" panose="020B0604030504040204" pitchFamily="50" charset="-128"/>
              </a:rPr>
              <a:t>4</a:t>
            </a:fld>
            <a:endParaRPr kumimoji="1" lang="ja-JP" altLang="en-US">
              <a:latin typeface="Meiryo UI" panose="020B0604030504040204" pitchFamily="50" charset="-128"/>
              <a:ea typeface="Meiryo UI" panose="020B0604030504040204" pitchFamily="50" charset="-128"/>
            </a:endParaRPr>
          </a:p>
        </p:txBody>
      </p:sp>
      <p:sp>
        <p:nvSpPr>
          <p:cNvPr id="10" name="タイトル 3">
            <a:extLst>
              <a:ext uri="{FF2B5EF4-FFF2-40B4-BE49-F238E27FC236}">
                <a16:creationId xmlns:a16="http://schemas.microsoft.com/office/drawing/2014/main" id="{AA98FF24-5536-05D9-B309-90E282E28798}"/>
              </a:ext>
            </a:extLst>
          </p:cNvPr>
          <p:cNvSpPr txBox="1">
            <a:spLocks/>
          </p:cNvSpPr>
          <p:nvPr/>
        </p:nvSpPr>
        <p:spPr>
          <a:xfrm>
            <a:off x="0" y="0"/>
            <a:ext cx="12192000" cy="460800"/>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b="1" dirty="0">
                <a:latin typeface="Meiryo UI" panose="020B0604030504040204" pitchFamily="50" charset="-128"/>
                <a:ea typeface="Meiryo UI" panose="020B0604030504040204" pitchFamily="50" charset="-128"/>
              </a:rPr>
              <a:t>愛媛デジタル人材育成プログラム　プログラムの科目群　（プログラムの内容）</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653" y="3011809"/>
            <a:ext cx="5975270" cy="3098772"/>
          </a:xfrm>
          <a:prstGeom prst="rect">
            <a:avLst/>
          </a:prstGeom>
        </p:spPr>
      </p:pic>
      <p:sp>
        <p:nvSpPr>
          <p:cNvPr id="8" name="テキスト ボックス 7"/>
          <p:cNvSpPr txBox="1"/>
          <p:nvPr/>
        </p:nvSpPr>
        <p:spPr>
          <a:xfrm>
            <a:off x="7446760" y="6304375"/>
            <a:ext cx="2129109"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オンデマンドのイメージ</a:t>
            </a:r>
          </a:p>
        </p:txBody>
      </p:sp>
      <p:sp>
        <p:nvSpPr>
          <p:cNvPr id="11" name="テキスト ボックス 10"/>
          <p:cNvSpPr txBox="1"/>
          <p:nvPr/>
        </p:nvSpPr>
        <p:spPr>
          <a:xfrm>
            <a:off x="5205046" y="1215292"/>
            <a:ext cx="6470487" cy="1754326"/>
          </a:xfrm>
          <a:prstGeom prst="rect">
            <a:avLst/>
          </a:prstGeom>
          <a:solidFill>
            <a:schemeClr val="accent6">
              <a:lumMod val="20000"/>
              <a:lumOff val="80000"/>
            </a:schemeClr>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講義方法</a:t>
            </a:r>
            <a:endParaRPr kumimoji="1"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　愛媛大学用に構築した遠隔教育システムによってオンデマンドの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修学環境を提供し、受講生のみが６か月間受講できる。</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　講師がオンデマンドの教材を利用して、愛媛大学において、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対面で集中講義５回程度を実施する。</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096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F214AE-E66B-583D-C959-C5EC56E20AB0}"/>
              </a:ext>
            </a:extLst>
          </p:cNvPr>
          <p:cNvSpPr>
            <a:spLocks noGrp="1"/>
          </p:cNvSpPr>
          <p:nvPr>
            <p:ph idx="1"/>
          </p:nvPr>
        </p:nvSpPr>
        <p:spPr>
          <a:xfrm>
            <a:off x="0" y="826977"/>
            <a:ext cx="12028967" cy="5273749"/>
          </a:xfrm>
        </p:spPr>
        <p:txBody>
          <a:bodyPr>
            <a:noAutofit/>
          </a:bodyPr>
          <a:lstStyle/>
          <a:p>
            <a:pPr marL="0" indent="0" algn="just">
              <a:lnSpc>
                <a:spcPct val="100000"/>
              </a:lnSpc>
              <a:buNone/>
            </a:pPr>
            <a:r>
              <a:rPr lang="ja-JP" altLang="en-US" sz="16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応用レベル</a:t>
            </a:r>
            <a:r>
              <a:rPr lang="ja-JP" altLang="ja-JP" sz="16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プログラム</a:t>
            </a:r>
            <a:r>
              <a:rPr lang="ja-JP" altLang="en-US" sz="16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１</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AI</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エッジ</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システムエキスパート養成講座</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60</a:t>
            </a:r>
            <a:r>
              <a:rPr lang="ja-JP" altLang="en-US"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５単位　</a:t>
            </a:r>
            <a:r>
              <a:rPr lang="ja-JP" altLang="en-US" sz="1600" b="1" i="1" kern="0" dirty="0">
                <a:solidFill>
                  <a:srgbClr val="0070C0"/>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600" b="1" i="1" kern="0" dirty="0">
                <a:solidFill>
                  <a:schemeClr val="accent5"/>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600" b="1" dirty="0">
                <a:solidFill>
                  <a:schemeClr val="accent5"/>
                </a:solidFill>
                <a:latin typeface="Meiryo UI" panose="020B0604030504040204" pitchFamily="50" charset="-128"/>
                <a:ea typeface="Meiryo UI" panose="020B0604030504040204" pitchFamily="50" charset="-128"/>
              </a:rPr>
              <a:t>履修証明プログラム</a:t>
            </a:r>
            <a:r>
              <a:rPr lang="en-US" altLang="ja-JP" sz="1600" b="1" dirty="0">
                <a:solidFill>
                  <a:schemeClr val="accent5"/>
                </a:solidFill>
                <a:latin typeface="Meiryo UI" panose="020B0604030504040204" pitchFamily="50" charset="-128"/>
                <a:ea typeface="Meiryo UI" panose="020B0604030504040204" pitchFamily="50" charset="-128"/>
              </a:rPr>
              <a:t>】</a:t>
            </a:r>
            <a:endParaRPr lang="en-US" altLang="ja-JP" sz="1600" u="sng" kern="0" dirty="0">
              <a:solidFill>
                <a:srgbClr val="222222"/>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講義内容</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AI</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基礎</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AI</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応用</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画像処理理解</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組込みシステム開発基礎</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知的センシング・ネットワーク</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AI</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ハードウェア開発</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ＡＩエッジ</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システム</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開発ラボ（実習）</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 name="テキスト ボックス 1"/>
          <p:cNvSpPr txBox="1"/>
          <p:nvPr/>
        </p:nvSpPr>
        <p:spPr>
          <a:xfrm>
            <a:off x="3651601" y="1208130"/>
            <a:ext cx="8399722" cy="830997"/>
          </a:xfrm>
          <a:prstGeom prst="rect">
            <a:avLst/>
          </a:prstGeom>
          <a:solidFill>
            <a:schemeClr val="accent6">
              <a:lumMod val="20000"/>
              <a:lumOff val="80000"/>
            </a:schemeClr>
          </a:solid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rPr>
              <a:t>概要</a:t>
            </a:r>
            <a:endParaRPr lang="en-US" altLang="ja-JP" sz="1600" b="1" u="sng"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Society5.0</a:t>
            </a:r>
            <a:r>
              <a:rPr lang="ja-JP" altLang="en-US" sz="1600" dirty="0">
                <a:latin typeface="Meiryo UI" panose="020B0604030504040204" pitchFamily="50" charset="-128"/>
                <a:ea typeface="Meiryo UI" panose="020B0604030504040204" pitchFamily="50" charset="-128"/>
              </a:rPr>
              <a:t>（超スマート社会）を実現するために、人が生活する物理的な社会とサイバー空間を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つなぐ知的なインターフェースとなる</a:t>
            </a:r>
            <a:r>
              <a:rPr lang="en-US" altLang="ja-JP" sz="1600" dirty="0">
                <a:latin typeface="Meiryo UI" panose="020B0604030504040204" pitchFamily="50" charset="-128"/>
                <a:ea typeface="Meiryo UI" panose="020B0604030504040204" pitchFamily="50" charset="-128"/>
              </a:rPr>
              <a:t>AI</a:t>
            </a:r>
            <a:r>
              <a:rPr lang="ja-JP" altLang="en-US" sz="1600" dirty="0">
                <a:latin typeface="Meiryo UI" panose="020B0604030504040204" pitchFamily="50" charset="-128"/>
                <a:ea typeface="Meiryo UI" panose="020B0604030504040204" pitchFamily="50" charset="-128"/>
              </a:rPr>
              <a:t>エッジシステム（モノとサービス）を設計・製作できる力を涵養する。</a:t>
            </a:r>
          </a:p>
        </p:txBody>
      </p:sp>
      <p:sp>
        <p:nvSpPr>
          <p:cNvPr id="9" name="角丸四角形 8"/>
          <p:cNvSpPr/>
          <p:nvPr/>
        </p:nvSpPr>
        <p:spPr>
          <a:xfrm>
            <a:off x="133964" y="499792"/>
            <a:ext cx="4724424" cy="31072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500" b="1" dirty="0">
                <a:solidFill>
                  <a:schemeClr val="tx1"/>
                </a:solidFill>
                <a:latin typeface="Meiryo UI" panose="020B0604030504040204" pitchFamily="50" charset="-128"/>
                <a:ea typeface="Meiryo UI" panose="020B0604030504040204" pitchFamily="50" charset="-128"/>
              </a:rPr>
              <a:t>情報処理技術の応用レベルプログラムの科目群</a:t>
            </a:r>
          </a:p>
        </p:txBody>
      </p:sp>
      <p:sp>
        <p:nvSpPr>
          <p:cNvPr id="5" name="スライド番号プレースホルダー 4"/>
          <p:cNvSpPr>
            <a:spLocks noGrp="1"/>
          </p:cNvSpPr>
          <p:nvPr>
            <p:ph type="sldNum" sz="quarter" idx="12"/>
          </p:nvPr>
        </p:nvSpPr>
        <p:spPr/>
        <p:txBody>
          <a:bodyPr/>
          <a:lstStyle/>
          <a:p>
            <a:fld id="{02B7ABD1-DB3A-495A-AEA9-C8F26887256D}" type="slidenum">
              <a:rPr kumimoji="1" lang="ja-JP" altLang="en-US" smtClean="0">
                <a:latin typeface="Meiryo UI" panose="020B0604030504040204" pitchFamily="50" charset="-128"/>
                <a:ea typeface="Meiryo UI" panose="020B0604030504040204" pitchFamily="50" charset="-128"/>
              </a:rPr>
              <a:t>5</a:t>
            </a:fld>
            <a:endParaRPr kumimoji="1" lang="ja-JP" altLang="en-US">
              <a:latin typeface="Meiryo UI" panose="020B0604030504040204" pitchFamily="50" charset="-128"/>
              <a:ea typeface="Meiryo UI" panose="020B0604030504040204" pitchFamily="50" charset="-128"/>
            </a:endParaRPr>
          </a:p>
        </p:txBody>
      </p:sp>
      <p:sp>
        <p:nvSpPr>
          <p:cNvPr id="10" name="タイトル 3">
            <a:extLst>
              <a:ext uri="{FF2B5EF4-FFF2-40B4-BE49-F238E27FC236}">
                <a16:creationId xmlns:a16="http://schemas.microsoft.com/office/drawing/2014/main" id="{AA98FF24-5536-05D9-B309-90E282E28798}"/>
              </a:ext>
            </a:extLst>
          </p:cNvPr>
          <p:cNvSpPr txBox="1">
            <a:spLocks/>
          </p:cNvSpPr>
          <p:nvPr/>
        </p:nvSpPr>
        <p:spPr>
          <a:xfrm>
            <a:off x="0" y="0"/>
            <a:ext cx="12192000" cy="460800"/>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b="1" dirty="0">
                <a:latin typeface="Meiryo UI" panose="020B0604030504040204" pitchFamily="50" charset="-128"/>
                <a:ea typeface="Meiryo UI" panose="020B0604030504040204" pitchFamily="50" charset="-128"/>
              </a:rPr>
              <a:t>愛媛デジタル人材育成プログラム　プログラムの科目群　（プログラムの内容）</a:t>
            </a:r>
          </a:p>
        </p:txBody>
      </p:sp>
      <p:sp>
        <p:nvSpPr>
          <p:cNvPr id="8" name="テキスト ボックス 7"/>
          <p:cNvSpPr txBox="1"/>
          <p:nvPr/>
        </p:nvSpPr>
        <p:spPr>
          <a:xfrm>
            <a:off x="3686772" y="2272974"/>
            <a:ext cx="8342196" cy="4278094"/>
          </a:xfrm>
          <a:prstGeom prst="rect">
            <a:avLst/>
          </a:prstGeom>
          <a:solidFill>
            <a:schemeClr val="accent6">
              <a:lumMod val="20000"/>
              <a:lumOff val="80000"/>
            </a:schemeClr>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講義内容の総括</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AI</a:t>
            </a:r>
            <a:r>
              <a:rPr lang="ja-JP" altLang="en-US" sz="1600" dirty="0">
                <a:latin typeface="Meiryo UI" panose="020B0604030504040204" pitchFamily="50" charset="-128"/>
                <a:ea typeface="Meiryo UI" panose="020B0604030504040204" pitchFamily="50" charset="-128"/>
              </a:rPr>
              <a:t>プログラミング、画像処理プログラミング、組込みシステム開発ができるように、各種ツールを</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インストールしたり、回路設計用の環境を利用して、自分でデモ、サンプルプログラムを動かしながら、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基礎・応用知識を修得する。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具体的な講義内容</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①　</a:t>
            </a:r>
            <a:r>
              <a:rPr lang="en-US" altLang="ja-JP" sz="1600" dirty="0">
                <a:latin typeface="Meiryo UI" panose="020B0604030504040204" pitchFamily="50" charset="-128"/>
                <a:ea typeface="Meiryo UI" panose="020B0604030504040204" pitchFamily="50" charset="-128"/>
              </a:rPr>
              <a:t>AI</a:t>
            </a:r>
            <a:r>
              <a:rPr lang="ja-JP" altLang="en-US" sz="1600" dirty="0">
                <a:latin typeface="Meiryo UI" panose="020B0604030504040204" pitchFamily="50" charset="-128"/>
                <a:ea typeface="Meiryo UI" panose="020B0604030504040204" pitchFamily="50" charset="-128"/>
              </a:rPr>
              <a:t>エッジシステムを構築するために、「ハードウェア」、「組込みソフトウェア」、「セキュリティ」及び</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「組込みソフトウェアの開発技術」などの基本事項を学ぶ。</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②　</a:t>
            </a:r>
            <a:r>
              <a:rPr lang="en-US" altLang="ja-JP" sz="1600" dirty="0">
                <a:latin typeface="Meiryo UI" panose="020B0604030504040204" pitchFamily="50" charset="-128"/>
                <a:ea typeface="Meiryo UI" panose="020B0604030504040204" pitchFamily="50" charset="-128"/>
              </a:rPr>
              <a:t>AI</a:t>
            </a:r>
            <a:r>
              <a:rPr lang="ja-JP" altLang="en-US" sz="1600" dirty="0">
                <a:latin typeface="Meiryo UI" panose="020B0604030504040204" pitchFamily="50" charset="-128"/>
                <a:ea typeface="Meiryo UI" panose="020B0604030504040204" pitchFamily="50" charset="-128"/>
              </a:rPr>
              <a:t>プログラミングのための深層学習ツールを</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にインストールして、デモプログラムを動作させながら、　</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AI</a:t>
            </a:r>
            <a:r>
              <a:rPr lang="ja-JP" altLang="en-US" sz="1600" dirty="0">
                <a:latin typeface="Meiryo UI" panose="020B0604030504040204" pitchFamily="50" charset="-128"/>
                <a:ea typeface="Meiryo UI" panose="020B0604030504040204" pitchFamily="50" charset="-128"/>
              </a:rPr>
              <a:t>プログラミングの技術を学び、機械翻訳や対話システムのデモプログラムを作成する。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　画像処理ツール、機械学習ツール、深層学習ツールを</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にインストールして、プログラム演習を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通して、画像処理、特徴抽出および物体検出・物体認識の技術を学ぶ。</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④　回路設計用の</a:t>
            </a:r>
            <a:r>
              <a:rPr lang="en-US" altLang="ja-JP" sz="1600" dirty="0">
                <a:latin typeface="Meiryo UI" panose="020B0604030504040204" pitchFamily="50" charset="-128"/>
                <a:ea typeface="Meiryo UI" panose="020B0604030504040204" pitchFamily="50" charset="-128"/>
              </a:rPr>
              <a:t>FPGA</a:t>
            </a:r>
            <a:r>
              <a:rPr lang="ja-JP" altLang="en-US" sz="1600" dirty="0">
                <a:latin typeface="Meiryo UI" panose="020B0604030504040204" pitchFamily="50" charset="-128"/>
                <a:ea typeface="Meiryo UI" panose="020B0604030504040204" pitchFamily="50" charset="-128"/>
              </a:rPr>
              <a:t>開発ボードにおいてサンプル</a:t>
            </a:r>
            <a:r>
              <a:rPr lang="en-US" altLang="ja-JP" sz="1600" dirty="0">
                <a:latin typeface="Meiryo UI" panose="020B0604030504040204" pitchFamily="50" charset="-128"/>
                <a:ea typeface="Meiryo UI" panose="020B0604030504040204" pitchFamily="50" charset="-128"/>
              </a:rPr>
              <a:t>AI</a:t>
            </a:r>
            <a:r>
              <a:rPr lang="ja-JP" altLang="en-US" sz="1600" dirty="0">
                <a:latin typeface="Meiryo UI" panose="020B0604030504040204" pitchFamily="50" charset="-128"/>
                <a:ea typeface="Meiryo UI" panose="020B0604030504040204" pitchFamily="50" charset="-128"/>
              </a:rPr>
              <a:t>アクセラレータを実装する演習を通して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AI</a:t>
            </a:r>
            <a:r>
              <a:rPr lang="ja-JP" altLang="en-US" sz="1600" dirty="0">
                <a:latin typeface="Meiryo UI" panose="020B0604030504040204" pitchFamily="50" charset="-128"/>
                <a:ea typeface="Meiryo UI" panose="020B0604030504040204" pitchFamily="50" charset="-128"/>
              </a:rPr>
              <a:t>ハードウエアの構造と設計方法を学ぶ。</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*FPGA(Field Programmable Gate Array)</a:t>
            </a:r>
            <a:r>
              <a:rPr lang="ja-JP" altLang="en-US" sz="1600" dirty="0">
                <a:latin typeface="Meiryo UI" panose="020B0604030504040204" pitchFamily="50" charset="-128"/>
                <a:ea typeface="Meiryo UI" panose="020B0604030504040204" pitchFamily="50" charset="-128"/>
              </a:rPr>
              <a:t>：書換可能な回路</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⑤　①～④で学んだ知識を活用して、組込み開発ボードを用いたリアルタイム物体検知機能を持つ</a:t>
            </a:r>
            <a:endParaRPr lang="en-US" altLang="ja-JP" sz="1600" dirty="0">
              <a:latin typeface="Meiryo UI" panose="020B0604030504040204" pitchFamily="50" charset="-128"/>
              <a:ea typeface="Meiryo UI" panose="020B0604030504040204" pitchFamily="50" charset="-128"/>
            </a:endParaRPr>
          </a:p>
          <a:p>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AI</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エッジ</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システム</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を実装する。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762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F214AE-E66B-583D-C959-C5EC56E20AB0}"/>
              </a:ext>
            </a:extLst>
          </p:cNvPr>
          <p:cNvSpPr>
            <a:spLocks noGrp="1"/>
          </p:cNvSpPr>
          <p:nvPr>
            <p:ph idx="1"/>
          </p:nvPr>
        </p:nvSpPr>
        <p:spPr>
          <a:xfrm>
            <a:off x="7478" y="826975"/>
            <a:ext cx="12028967" cy="5273749"/>
          </a:xfrm>
        </p:spPr>
        <p:txBody>
          <a:bodyPr>
            <a:noAutofit/>
          </a:bodyPr>
          <a:lstStyle/>
          <a:p>
            <a:pPr marL="0" indent="0" algn="just">
              <a:lnSpc>
                <a:spcPct val="100000"/>
              </a:lnSpc>
              <a:buNone/>
            </a:pPr>
            <a:r>
              <a:rPr lang="ja-JP" altLang="en-US" sz="16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応用レベル</a:t>
            </a:r>
            <a:r>
              <a:rPr lang="ja-JP" altLang="ja-JP" sz="16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プログラム</a:t>
            </a:r>
            <a:r>
              <a:rPr lang="ja-JP" altLang="en-US" sz="16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２</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：課題解決志向のアプリケーション開発エキスパート養成講座</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60</a:t>
            </a:r>
            <a:r>
              <a:rPr lang="ja-JP" altLang="en-US"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５単位　</a:t>
            </a:r>
            <a:r>
              <a:rPr lang="en-US" altLang="ja-JP" sz="1600" b="1" i="1" kern="0" dirty="0">
                <a:solidFill>
                  <a:schemeClr val="accent5"/>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600" b="1" dirty="0">
                <a:solidFill>
                  <a:schemeClr val="accent5"/>
                </a:solidFill>
                <a:latin typeface="Meiryo UI" panose="020B0604030504040204" pitchFamily="50" charset="-128"/>
                <a:ea typeface="Meiryo UI" panose="020B0604030504040204" pitchFamily="50" charset="-128"/>
              </a:rPr>
              <a:t>履修証明プログラム</a:t>
            </a:r>
            <a:r>
              <a:rPr lang="en-US" altLang="ja-JP" sz="1600" b="1" dirty="0">
                <a:solidFill>
                  <a:schemeClr val="accent5"/>
                </a:solidFill>
                <a:latin typeface="Meiryo UI" panose="020B0604030504040204" pitchFamily="50" charset="-128"/>
                <a:ea typeface="Meiryo UI" panose="020B0604030504040204" pitchFamily="50" charset="-128"/>
              </a:rPr>
              <a:t>】</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講義内容</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ソフトウェア工学</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アプリケーション開発</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セキュリティ</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クラウドシステム開発</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Times New Roman" panose="02020603050405020304" pitchFamily="18" charset="0"/>
              </a:rPr>
              <a:t>　□大規模データマネージメント</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プロジェクトマネージメント</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課題解決志向アプリケーション</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開発ラボ（実習）</a:t>
            </a:r>
            <a:endPar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 name="テキスト ボックス 5"/>
          <p:cNvSpPr txBox="1"/>
          <p:nvPr/>
        </p:nvSpPr>
        <p:spPr>
          <a:xfrm>
            <a:off x="3685199" y="1250462"/>
            <a:ext cx="8404143" cy="1077218"/>
          </a:xfrm>
          <a:prstGeom prst="rect">
            <a:avLst/>
          </a:prstGeom>
          <a:solidFill>
            <a:schemeClr val="accent6">
              <a:lumMod val="20000"/>
              <a:lumOff val="80000"/>
            </a:schemeClr>
          </a:solid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rPr>
              <a:t>概要</a:t>
            </a:r>
            <a:endParaRPr lang="en-US" altLang="ja-JP" sz="1600" b="1" u="sng"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Society5.0</a:t>
            </a:r>
            <a:r>
              <a:rPr lang="ja-JP" altLang="en-US" sz="1600" dirty="0">
                <a:latin typeface="Meiryo UI" panose="020B0604030504040204" pitchFamily="50" charset="-128"/>
                <a:ea typeface="Meiryo UI" panose="020B0604030504040204" pitchFamily="50" charset="-128"/>
              </a:rPr>
              <a:t>（超スマート社会）において、すべての人が必要な時に、必要な情報やサービスを受ける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ことができることで、「ウェルビーイング</a:t>
            </a:r>
            <a:r>
              <a:rPr lang="en-US" altLang="ja-JP" sz="1600" dirty="0">
                <a:latin typeface="Meiryo UI" panose="020B0604030504040204" pitchFamily="50" charset="-128"/>
                <a:ea typeface="Meiryo UI" panose="020B0604030504040204" pitchFamily="50" charset="-128"/>
              </a:rPr>
              <a:t>(Well-being)</a:t>
            </a:r>
            <a:r>
              <a:rPr lang="ja-JP" altLang="en-US" sz="1600" dirty="0">
                <a:latin typeface="Meiryo UI" panose="020B0604030504040204" pitchFamily="50" charset="-128"/>
                <a:ea typeface="Meiryo UI" panose="020B0604030504040204" pitchFamily="50" charset="-128"/>
              </a:rPr>
              <a:t>」な環境が実感できるアプリケーションやサービス・</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プラットフォームを設計・製作できる力を涵養する。</a:t>
            </a:r>
          </a:p>
        </p:txBody>
      </p:sp>
      <p:sp>
        <p:nvSpPr>
          <p:cNvPr id="9" name="角丸四角形 8"/>
          <p:cNvSpPr/>
          <p:nvPr/>
        </p:nvSpPr>
        <p:spPr>
          <a:xfrm>
            <a:off x="133964" y="499792"/>
            <a:ext cx="4724424" cy="31072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500" b="1" dirty="0">
                <a:solidFill>
                  <a:schemeClr val="tx1"/>
                </a:solidFill>
                <a:latin typeface="Meiryo UI" panose="020B0604030504040204" pitchFamily="50" charset="-128"/>
                <a:ea typeface="Meiryo UI" panose="020B0604030504040204" pitchFamily="50" charset="-128"/>
              </a:rPr>
              <a:t>情報処理技術の応用レベルプログラムの科目群</a:t>
            </a:r>
          </a:p>
        </p:txBody>
      </p:sp>
      <p:sp>
        <p:nvSpPr>
          <p:cNvPr id="5" name="スライド番号プレースホルダー 4"/>
          <p:cNvSpPr>
            <a:spLocks noGrp="1"/>
          </p:cNvSpPr>
          <p:nvPr>
            <p:ph type="sldNum" sz="quarter" idx="12"/>
          </p:nvPr>
        </p:nvSpPr>
        <p:spPr/>
        <p:txBody>
          <a:bodyPr/>
          <a:lstStyle/>
          <a:p>
            <a:fld id="{02B7ABD1-DB3A-495A-AEA9-C8F26887256D}" type="slidenum">
              <a:rPr kumimoji="1" lang="ja-JP" altLang="en-US" smtClean="0">
                <a:latin typeface="Meiryo UI" panose="020B0604030504040204" pitchFamily="50" charset="-128"/>
                <a:ea typeface="Meiryo UI" panose="020B0604030504040204" pitchFamily="50" charset="-128"/>
              </a:rPr>
              <a:t>6</a:t>
            </a:fld>
            <a:endParaRPr kumimoji="1" lang="ja-JP" altLang="en-US">
              <a:latin typeface="Meiryo UI" panose="020B0604030504040204" pitchFamily="50" charset="-128"/>
              <a:ea typeface="Meiryo UI" panose="020B0604030504040204" pitchFamily="50" charset="-128"/>
            </a:endParaRPr>
          </a:p>
        </p:txBody>
      </p:sp>
      <p:sp>
        <p:nvSpPr>
          <p:cNvPr id="10" name="タイトル 3">
            <a:extLst>
              <a:ext uri="{FF2B5EF4-FFF2-40B4-BE49-F238E27FC236}">
                <a16:creationId xmlns:a16="http://schemas.microsoft.com/office/drawing/2014/main" id="{AA98FF24-5536-05D9-B309-90E282E28798}"/>
              </a:ext>
            </a:extLst>
          </p:cNvPr>
          <p:cNvSpPr txBox="1">
            <a:spLocks/>
          </p:cNvSpPr>
          <p:nvPr/>
        </p:nvSpPr>
        <p:spPr>
          <a:xfrm>
            <a:off x="0" y="0"/>
            <a:ext cx="12192000" cy="460800"/>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b="1" dirty="0">
                <a:latin typeface="Meiryo UI" panose="020B0604030504040204" pitchFamily="50" charset="-128"/>
                <a:ea typeface="Meiryo UI" panose="020B0604030504040204" pitchFamily="50" charset="-128"/>
              </a:rPr>
              <a:t>愛媛デジタル人材育成プログラム　プログラムの科目群　（プログラムの内容）</a:t>
            </a:r>
          </a:p>
        </p:txBody>
      </p:sp>
      <p:sp>
        <p:nvSpPr>
          <p:cNvPr id="8" name="テキスト ボックス 7"/>
          <p:cNvSpPr txBox="1"/>
          <p:nvPr/>
        </p:nvSpPr>
        <p:spPr>
          <a:xfrm>
            <a:off x="3685199" y="2461845"/>
            <a:ext cx="8404143" cy="4278094"/>
          </a:xfrm>
          <a:prstGeom prst="rect">
            <a:avLst/>
          </a:prstGeom>
          <a:solidFill>
            <a:schemeClr val="accent6">
              <a:lumMod val="20000"/>
              <a:lumOff val="80000"/>
            </a:schemeClr>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講義内容の総括</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ソフトウェア工学の基礎を理解し、クラウド環境において課題解決志向のアプリケーションを開発できる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ように、開発方法を座学、グループワークにより修得し、実際の開発環境で自分でデモ、サンプル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プログラムを動かしながら、基礎・応用知識を修得する。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具体的な講義内容</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①　ソフトウェアをチームで開発する際に用いられるプロジェクト管理手法の１つであるアジャイル開発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について学ぶ。</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②　アプリケーション開発やシステム開発のためのプロジェクトマネージメントのための基礎的な知識・</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技術・技能を修得し、グループで模擬テーマに関してのプロジェクトの管理を実習する。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　開発環境</a:t>
            </a:r>
            <a:r>
              <a:rPr lang="en-US" altLang="ja-JP" sz="1600" dirty="0">
                <a:latin typeface="Meiryo UI" panose="020B0604030504040204" pitchFamily="50" charset="-128"/>
                <a:ea typeface="Meiryo UI" panose="020B0604030504040204" pitchFamily="50" charset="-128"/>
              </a:rPr>
              <a:t>MATLAB</a:t>
            </a:r>
            <a:r>
              <a:rPr lang="ja-JP" altLang="en-US" sz="1600" dirty="0">
                <a:latin typeface="Meiryo UI" panose="020B0604030504040204" pitchFamily="50" charset="-128"/>
                <a:ea typeface="Meiryo UI" panose="020B0604030504040204" pitchFamily="50" charset="-128"/>
              </a:rPr>
              <a:t>とそのデモプログラムを利用して、自動車や製造装置などの複雑なシステムを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コンピュータ上に実現して、システムの設計・検証を行うモデルベース設計について学ぶ。</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④　本講義の演習用に準備したクラウドシステムを活用し、サービス・アプリケーション・システムを最小限</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のコストで継続的に改良するための方法論を講義およびハンズオンで学ぶ。</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⑤　①～④で学んだ知識を活用して、教員が模擬発注者として準備したシナリオに基づいてグループに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よって課題を発見し、多面的にその解決方法を検討する。解決方法を課題解決志向アプリケーション</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として、実装し、その評価を行う。</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8487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F214AE-E66B-583D-C959-C5EC56E20AB0}"/>
              </a:ext>
            </a:extLst>
          </p:cNvPr>
          <p:cNvSpPr>
            <a:spLocks noGrp="1"/>
          </p:cNvSpPr>
          <p:nvPr>
            <p:ph idx="1"/>
          </p:nvPr>
        </p:nvSpPr>
        <p:spPr>
          <a:xfrm>
            <a:off x="-1" y="932653"/>
            <a:ext cx="10905424" cy="1620671"/>
          </a:xfrm>
        </p:spPr>
        <p:txBody>
          <a:bodyPr>
            <a:normAutofit fontScale="25000" lnSpcReduction="20000"/>
          </a:bodyPr>
          <a:lstStyle/>
          <a:p>
            <a:pPr marL="0" indent="0" algn="just">
              <a:lnSpc>
                <a:spcPct val="120000"/>
              </a:lnSpc>
              <a:buNone/>
            </a:pPr>
            <a:r>
              <a:rPr lang="ja-JP" altLang="en-US" sz="64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応用レベル</a:t>
            </a:r>
            <a:r>
              <a:rPr lang="ja-JP" altLang="ja-JP" sz="64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プログラム</a:t>
            </a:r>
            <a:r>
              <a:rPr lang="ja-JP" altLang="en-US" sz="64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３</a:t>
            </a:r>
            <a:r>
              <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ディープラーニングジェネラリスト</a:t>
            </a:r>
            <a:r>
              <a:rPr lang="ja-JP"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講座</a:t>
            </a:r>
            <a:r>
              <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64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60</a:t>
            </a:r>
            <a:r>
              <a:rPr lang="ja-JP" altLang="en-US" sz="64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r>
              <a:rPr lang="ja-JP" altLang="en-US"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５単位　</a:t>
            </a:r>
            <a:r>
              <a:rPr lang="en-US" altLang="ja-JP" sz="6400" b="1" i="1" kern="0" dirty="0">
                <a:solidFill>
                  <a:srgbClr val="00B0F0"/>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6400" dirty="0">
                <a:solidFill>
                  <a:srgbClr val="00B0F0"/>
                </a:solidFill>
                <a:latin typeface="Meiryo UI" panose="020B0604030504040204" pitchFamily="50" charset="-128"/>
                <a:ea typeface="Meiryo UI" panose="020B0604030504040204" pitchFamily="50" charset="-128"/>
              </a:rPr>
              <a:t>日本ディープラーニング協会</a:t>
            </a:r>
            <a:r>
              <a:rPr lang="ja-JP" altLang="en-US" sz="6400" dirty="0">
                <a:solidFill>
                  <a:srgbClr val="00B0F0"/>
                </a:solidFill>
                <a:latin typeface="Meiryo UI" panose="020B0604030504040204" pitchFamily="50" charset="-128"/>
                <a:ea typeface="Meiryo UI" panose="020B0604030504040204" pitchFamily="50" charset="-128"/>
              </a:rPr>
              <a:t>の</a:t>
            </a:r>
            <a:r>
              <a:rPr lang="en-US" altLang="ja-JP" sz="6400" kern="0" dirty="0">
                <a:solidFill>
                  <a:srgbClr val="00B0F0"/>
                </a:solidFill>
                <a:latin typeface="Meiryo UI" panose="020B0604030504040204" pitchFamily="50" charset="-128"/>
                <a:ea typeface="Meiryo UI" panose="020B0604030504040204" pitchFamily="50" charset="-128"/>
                <a:cs typeface="ＭＳ Ｐゴシック" panose="020B0600070205080204" pitchFamily="50" charset="-128"/>
              </a:rPr>
              <a:t>G</a:t>
            </a:r>
            <a:r>
              <a:rPr lang="ja-JP" altLang="en-US" sz="6400" kern="0" dirty="0">
                <a:solidFill>
                  <a:srgbClr val="00B0F0"/>
                </a:solidFill>
                <a:latin typeface="Meiryo UI" panose="020B0604030504040204" pitchFamily="50" charset="-128"/>
                <a:ea typeface="Meiryo UI" panose="020B0604030504040204" pitchFamily="50" charset="-128"/>
                <a:cs typeface="ＭＳ Ｐゴシック" panose="020B0600070205080204" pitchFamily="50" charset="-128"/>
              </a:rPr>
              <a:t>検定用</a:t>
            </a:r>
            <a:r>
              <a:rPr lang="en-US" altLang="ja-JP" sz="6600" b="1" dirty="0">
                <a:solidFill>
                  <a:srgbClr val="00B0F0"/>
                </a:solidFill>
                <a:latin typeface="Meiryo UI" panose="020B0604030504040204" pitchFamily="50" charset="-128"/>
                <a:ea typeface="Meiryo UI" panose="020B0604030504040204" pitchFamily="50" charset="-128"/>
              </a:rPr>
              <a:t>】</a:t>
            </a:r>
            <a:endParaRPr lang="en-US" altLang="ja-JP" sz="6400" u="sng" kern="0" dirty="0">
              <a:solidFill>
                <a:srgbClr val="00B0F0"/>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20000"/>
              </a:lnSpc>
              <a:buNone/>
            </a:pPr>
            <a:r>
              <a:rPr lang="ja-JP" altLang="en-US"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en-US"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人工知能とは</a:t>
            </a:r>
            <a:endPar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gn="just">
              <a:lnSpc>
                <a:spcPct val="120000"/>
              </a:lnSpc>
              <a:buNone/>
            </a:pPr>
            <a:r>
              <a:rPr lang="ja-JP" altLang="en-US"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en-US" sz="6400" dirty="0">
                <a:latin typeface="Meiryo UI" panose="020B0604030504040204" pitchFamily="50" charset="-128"/>
                <a:ea typeface="Meiryo UI" panose="020B0604030504040204" pitchFamily="50" charset="-128"/>
              </a:rPr>
              <a:t>人工知能をめぐる動向</a:t>
            </a:r>
            <a:endPar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gn="just">
              <a:lnSpc>
                <a:spcPct val="120000"/>
              </a:lnSpc>
              <a:buNone/>
            </a:pPr>
            <a:r>
              <a:rPr lang="ja-JP" altLang="en-US"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en-US" sz="6400" dirty="0">
                <a:latin typeface="Meiryo UI" panose="020B0604030504040204" pitchFamily="50" charset="-128"/>
                <a:ea typeface="Meiryo UI" panose="020B0604030504040204" pitchFamily="50" charset="-128"/>
              </a:rPr>
              <a:t>人工知能分野の問題</a:t>
            </a:r>
            <a:endPar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gn="just">
              <a:lnSpc>
                <a:spcPct val="120000"/>
              </a:lnSpc>
              <a:buNone/>
            </a:pPr>
            <a:r>
              <a:rPr lang="ja-JP" altLang="en-US" sz="6400" kern="0" dirty="0">
                <a:solidFill>
                  <a:srgbClr val="222222"/>
                </a:solidFill>
                <a:latin typeface="Meiryo UI" panose="020B0604030504040204" pitchFamily="50" charset="-128"/>
                <a:ea typeface="Meiryo UI" panose="020B0604030504040204" pitchFamily="50" charset="-128"/>
                <a:cs typeface="Times New Roman" panose="02020603050405020304" pitchFamily="18" charset="0"/>
                <a:sym typeface="Segoe UI Emoji" panose="020B0502040204020203" pitchFamily="34" charset="0"/>
              </a:rPr>
              <a:t>　</a:t>
            </a:r>
            <a:r>
              <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en-US" sz="6400" dirty="0">
                <a:latin typeface="Meiryo UI" panose="020B0604030504040204" pitchFamily="50" charset="-128"/>
                <a:ea typeface="Meiryo UI" panose="020B0604030504040204" pitchFamily="50" charset="-128"/>
              </a:rPr>
              <a:t>機械学習の具体的手法</a:t>
            </a:r>
            <a:endPar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marL="0" indent="0" algn="just">
              <a:lnSpc>
                <a:spcPct val="120000"/>
              </a:lnSpc>
              <a:buNone/>
            </a:pPr>
            <a:r>
              <a:rPr lang="ja-JP" altLang="en-US"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64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en-US" sz="6400" dirty="0">
                <a:latin typeface="Meiryo UI" panose="020B0604030504040204" pitchFamily="50" charset="-128"/>
                <a:ea typeface="Meiryo UI" panose="020B0604030504040204" pitchFamily="50" charset="-128"/>
              </a:rPr>
              <a:t>ディープラーニングの概要</a:t>
            </a:r>
            <a:endParaRPr lang="en-US" altLang="ja-JP" sz="6400" dirty="0">
              <a:latin typeface="Meiryo UI" panose="020B0604030504040204" pitchFamily="50" charset="-128"/>
              <a:ea typeface="Meiryo UI" panose="020B0604030504040204" pitchFamily="50" charset="-128"/>
            </a:endParaRPr>
          </a:p>
          <a:p>
            <a:pPr marL="0" indent="0" algn="just">
              <a:lnSpc>
                <a:spcPct val="120000"/>
              </a:lnSpc>
              <a:buNone/>
            </a:pPr>
            <a:r>
              <a:rPr lang="ja-JP" altLang="en-US" sz="6400" dirty="0">
                <a:latin typeface="Meiryo UI" panose="020B0604030504040204" pitchFamily="50" charset="-128"/>
                <a:ea typeface="Meiryo UI" panose="020B0604030504040204" pitchFamily="50" charset="-128"/>
              </a:rPr>
              <a:t>　□ディープラーニングの手法</a:t>
            </a:r>
            <a:endParaRPr lang="en-US" altLang="ja-JP" sz="6400" dirty="0">
              <a:latin typeface="Meiryo UI" panose="020B0604030504040204" pitchFamily="50" charset="-128"/>
              <a:ea typeface="Meiryo UI" panose="020B0604030504040204" pitchFamily="50" charset="-128"/>
            </a:endParaRPr>
          </a:p>
          <a:p>
            <a:pPr marL="0" indent="0" algn="just">
              <a:lnSpc>
                <a:spcPct val="120000"/>
              </a:lnSpc>
              <a:buNone/>
            </a:pPr>
            <a:r>
              <a:rPr lang="ja-JP" altLang="en-US" sz="6400" dirty="0">
                <a:latin typeface="Meiryo UI" panose="020B0604030504040204" pitchFamily="50" charset="-128"/>
                <a:ea typeface="Meiryo UI" panose="020B0604030504040204" pitchFamily="50" charset="-128"/>
              </a:rPr>
              <a:t>　□ディープラーニングの社会実装に向けて</a:t>
            </a:r>
          </a:p>
          <a:p>
            <a:pPr marL="0" indent="0" algn="just">
              <a:lnSpc>
                <a:spcPct val="120000"/>
              </a:lnSpc>
              <a:buNone/>
            </a:pPr>
            <a:endParaRPr lang="ja-JP" altLang="en-US" sz="6400" b="1" dirty="0">
              <a:latin typeface="Meiryo UI" panose="020B0604030504040204" pitchFamily="50" charset="-128"/>
              <a:ea typeface="Meiryo UI" panose="020B0604030504040204" pitchFamily="50" charset="-128"/>
            </a:endParaRPr>
          </a:p>
          <a:p>
            <a:pPr marL="0" indent="0" algn="just">
              <a:lnSpc>
                <a:spcPts val="900"/>
              </a:lnSpc>
              <a:buNone/>
            </a:pPr>
            <a:endParaRPr lang="ja-JP" altLang="ja-JP" sz="135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p:cNvSpPr txBox="1"/>
          <p:nvPr/>
        </p:nvSpPr>
        <p:spPr>
          <a:xfrm>
            <a:off x="4667354" y="1282369"/>
            <a:ext cx="7215722" cy="1323439"/>
          </a:xfrm>
          <a:prstGeom prst="rect">
            <a:avLst/>
          </a:prstGeom>
          <a:solidFill>
            <a:schemeClr val="accent6">
              <a:lumMod val="20000"/>
              <a:lumOff val="80000"/>
            </a:schemeClr>
          </a:solid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rPr>
              <a:t>概要</a:t>
            </a:r>
            <a:endParaRPr lang="en-US" altLang="ja-JP" sz="1600" b="1" u="sng"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Society5.0</a:t>
            </a:r>
            <a:r>
              <a:rPr lang="ja-JP" altLang="en-US" sz="1600" dirty="0">
                <a:latin typeface="Meiryo UI" panose="020B0604030504040204" pitchFamily="50" charset="-128"/>
                <a:ea typeface="Meiryo UI" panose="020B0604030504040204" pitchFamily="50" charset="-128"/>
              </a:rPr>
              <a:t>（超スマート社会）、</a:t>
            </a:r>
            <a:r>
              <a:rPr lang="en-US" altLang="ja-JP" sz="1600" dirty="0">
                <a:latin typeface="Meiryo UI" panose="020B0604030504040204" pitchFamily="50" charset="-128"/>
                <a:ea typeface="Meiryo UI" panose="020B0604030504040204" pitchFamily="50" charset="-128"/>
              </a:rPr>
              <a:t>DX</a:t>
            </a:r>
            <a:r>
              <a:rPr lang="ja-JP" altLang="en-US" sz="1600" dirty="0">
                <a:latin typeface="Meiryo UI" panose="020B0604030504040204" pitchFamily="50" charset="-128"/>
                <a:ea typeface="Meiryo UI" panose="020B0604030504040204" pitchFamily="50" charset="-128"/>
              </a:rPr>
              <a:t>をあり様を理解するために、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機械学習から</a:t>
            </a:r>
            <a:r>
              <a:rPr lang="ja-JP" altLang="ja-JP" sz="1600" dirty="0">
                <a:latin typeface="Meiryo UI" panose="020B0604030504040204" pitchFamily="50" charset="-128"/>
                <a:ea typeface="Meiryo UI" panose="020B0604030504040204" pitchFamily="50" charset="-128"/>
              </a:rPr>
              <a:t>ディープラーニングの</a:t>
            </a:r>
            <a:r>
              <a:rPr lang="ja-JP" altLang="en-US" sz="1600" dirty="0">
                <a:latin typeface="Meiryo UI" panose="020B0604030504040204" pitchFamily="50" charset="-128"/>
                <a:ea typeface="Meiryo UI" panose="020B0604030504040204" pitchFamily="50" charset="-128"/>
              </a:rPr>
              <a:t>基礎的な事項</a:t>
            </a:r>
            <a:r>
              <a:rPr lang="ja-JP" altLang="ja-JP" sz="1600" dirty="0">
                <a:latin typeface="Meiryo UI" panose="020B0604030504040204" pitchFamily="50" charset="-128"/>
                <a:ea typeface="Meiryo UI" panose="020B0604030504040204" pitchFamily="50" charset="-128"/>
              </a:rPr>
              <a:t>を理解し</a:t>
            </a:r>
            <a:r>
              <a:rPr lang="ja-JP" altLang="en-US" sz="1600" dirty="0">
                <a:latin typeface="Meiryo UI" panose="020B0604030504040204" pitchFamily="50" charset="-128"/>
                <a:ea typeface="Meiryo UI" panose="020B0604030504040204" pitchFamily="50" charset="-128"/>
              </a:rPr>
              <a:t>、適切な活用方針を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決定して、活用する能力や知識を涵養する。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この特別プログラムは、</a:t>
            </a:r>
            <a:r>
              <a:rPr lang="ja-JP" altLang="ja-JP" sz="1600" dirty="0">
                <a:latin typeface="Meiryo UI" panose="020B0604030504040204" pitchFamily="50" charset="-128"/>
                <a:ea typeface="Meiryo UI" panose="020B0604030504040204" pitchFamily="50" charset="-128"/>
              </a:rPr>
              <a:t>日本ディープラーニング協会</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G</a:t>
            </a:r>
            <a:r>
              <a:rPr lang="ja-JP" altLang="en-US" sz="1600" dirty="0">
                <a:latin typeface="Meiryo UI" panose="020B0604030504040204" pitchFamily="50" charset="-128"/>
                <a:ea typeface="Meiryo UI" panose="020B0604030504040204" pitchFamily="50" charset="-128"/>
              </a:rPr>
              <a:t>検定のシラバスに準拠している。</a:t>
            </a:r>
            <a:endParaRPr lang="en-US" altLang="ja-JP" sz="1600" dirty="0">
              <a:latin typeface="Meiryo UI" panose="020B0604030504040204" pitchFamily="50" charset="-128"/>
              <a:ea typeface="Meiryo UI" panose="020B0604030504040204" pitchFamily="50" charset="-128"/>
            </a:endParaRPr>
          </a:p>
        </p:txBody>
      </p:sp>
      <p:sp>
        <p:nvSpPr>
          <p:cNvPr id="13" name="コンテンツ プレースホルダー 2">
            <a:extLst>
              <a:ext uri="{FF2B5EF4-FFF2-40B4-BE49-F238E27FC236}">
                <a16:creationId xmlns:a16="http://schemas.microsoft.com/office/drawing/2014/main" id="{6EF214AE-E66B-583D-C959-C5EC56E20AB0}"/>
              </a:ext>
            </a:extLst>
          </p:cNvPr>
          <p:cNvSpPr txBox="1">
            <a:spLocks/>
          </p:cNvSpPr>
          <p:nvPr/>
        </p:nvSpPr>
        <p:spPr>
          <a:xfrm>
            <a:off x="48605" y="4085925"/>
            <a:ext cx="11896347" cy="152856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20000"/>
              </a:lnSpc>
              <a:buNone/>
            </a:pPr>
            <a:r>
              <a:rPr lang="ja-JP" altLang="en-US" sz="16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応用レベル</a:t>
            </a:r>
            <a:r>
              <a:rPr lang="ja-JP" altLang="ja-JP" sz="16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プログラム</a:t>
            </a:r>
            <a:r>
              <a:rPr lang="ja-JP" altLang="en-US" sz="1600" b="1" kern="0" dirty="0">
                <a:solidFill>
                  <a:srgbClr val="FF9933"/>
                </a:solidFill>
                <a:latin typeface="Meiryo UI" panose="020B0604030504040204" pitchFamily="50" charset="-128"/>
                <a:ea typeface="Meiryo UI" panose="020B0604030504040204" pitchFamily="50" charset="-128"/>
                <a:cs typeface="ＭＳ Ｐゴシック" panose="020B0600070205080204" pitchFamily="50" charset="-128"/>
              </a:rPr>
              <a:t>４</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ディープラーニング</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エキスパート養成講座</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60</a:t>
            </a:r>
            <a:r>
              <a:rPr lang="ja-JP" altLang="en-US" sz="1600" b="1"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時間</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　５単位　</a:t>
            </a:r>
            <a:r>
              <a:rPr lang="en-US" altLang="ja-JP" sz="1600" b="1" i="1" kern="0" dirty="0">
                <a:solidFill>
                  <a:srgbClr val="00B0F0"/>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1600" dirty="0">
                <a:solidFill>
                  <a:srgbClr val="00B0F0"/>
                </a:solidFill>
                <a:latin typeface="Meiryo UI" panose="020B0604030504040204" pitchFamily="50" charset="-128"/>
                <a:ea typeface="Meiryo UI" panose="020B0604030504040204" pitchFamily="50" charset="-128"/>
              </a:rPr>
              <a:t>日本ディープラーニング協会</a:t>
            </a:r>
            <a:r>
              <a:rPr lang="ja-JP" altLang="en-US" sz="1600" dirty="0">
                <a:solidFill>
                  <a:srgbClr val="00B0F0"/>
                </a:solidFill>
                <a:latin typeface="Meiryo UI" panose="020B0604030504040204" pitchFamily="50" charset="-128"/>
                <a:ea typeface="Meiryo UI" panose="020B0604030504040204" pitchFamily="50" charset="-128"/>
              </a:rPr>
              <a:t>の</a:t>
            </a:r>
            <a:r>
              <a:rPr lang="en-US" altLang="ja-JP" sz="1600" kern="0" dirty="0">
                <a:solidFill>
                  <a:srgbClr val="00B0F0"/>
                </a:solidFill>
                <a:latin typeface="Meiryo UI" panose="020B0604030504040204" pitchFamily="50" charset="-128"/>
                <a:ea typeface="Meiryo UI" panose="020B0604030504040204" pitchFamily="50" charset="-128"/>
                <a:cs typeface="ＭＳ Ｐゴシック" panose="020B0600070205080204" pitchFamily="50" charset="-128"/>
              </a:rPr>
              <a:t>E</a:t>
            </a:r>
            <a:r>
              <a:rPr lang="ja-JP" altLang="en-US" sz="1600" kern="0" dirty="0">
                <a:solidFill>
                  <a:srgbClr val="00B0F0"/>
                </a:solidFill>
                <a:latin typeface="Meiryo UI" panose="020B0604030504040204" pitchFamily="50" charset="-128"/>
                <a:ea typeface="Meiryo UI" panose="020B0604030504040204" pitchFamily="50" charset="-128"/>
                <a:cs typeface="ＭＳ Ｐゴシック" panose="020B0600070205080204" pitchFamily="50" charset="-128"/>
              </a:rPr>
              <a:t>資格認定講座</a:t>
            </a:r>
            <a:r>
              <a:rPr lang="en-US" altLang="ja-JP" sz="1600" b="1" dirty="0">
                <a:solidFill>
                  <a:srgbClr val="00B0F0"/>
                </a:solidFill>
                <a:latin typeface="Meiryo UI" panose="020B0604030504040204" pitchFamily="50" charset="-128"/>
                <a:ea typeface="Meiryo UI" panose="020B0604030504040204" pitchFamily="50" charset="-128"/>
              </a:rPr>
              <a:t>】</a:t>
            </a:r>
            <a:endParaRPr lang="en-US" altLang="ja-JP" sz="1600" u="sng" kern="0" dirty="0">
              <a:solidFill>
                <a:srgbClr val="00B0F0"/>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応用数学</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機械学習</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深層学習</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Times New Roman" panose="02020603050405020304" pitchFamily="18" charset="0"/>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ディープラーニングシステムの開発・運用環境</a:t>
            </a:r>
            <a:endPar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endParaRPr>
          </a:p>
          <a:p>
            <a:pPr marL="0" indent="0" algn="just">
              <a:lnSpc>
                <a:spcPct val="100000"/>
              </a:lnSpc>
              <a:buNone/>
            </a:pP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　</a:t>
            </a:r>
            <a:r>
              <a:rPr lang="en-US"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ja-JP" altLang="en-US"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ディープラーニングシステム</a:t>
            </a:r>
            <a:r>
              <a:rPr lang="ja-JP" altLang="ja-JP" sz="1600" kern="0" dirty="0">
                <a:solidFill>
                  <a:srgbClr val="222222"/>
                </a:solidFill>
                <a:latin typeface="Meiryo UI" panose="020B0604030504040204" pitchFamily="50" charset="-128"/>
                <a:ea typeface="Meiryo UI" panose="020B0604030504040204" pitchFamily="50" charset="-128"/>
                <a:cs typeface="ＭＳ Ｐゴシック" panose="020B0600070205080204" pitchFamily="50" charset="-128"/>
              </a:rPr>
              <a:t>開発ラボ（実習）</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p:cNvSpPr txBox="1"/>
          <p:nvPr/>
        </p:nvSpPr>
        <p:spPr>
          <a:xfrm>
            <a:off x="4667353" y="4594797"/>
            <a:ext cx="7215723" cy="1323439"/>
          </a:xfrm>
          <a:prstGeom prst="rect">
            <a:avLst/>
          </a:prstGeom>
          <a:solidFill>
            <a:schemeClr val="accent6">
              <a:lumMod val="20000"/>
              <a:lumOff val="80000"/>
            </a:schemeClr>
          </a:solid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rPr>
              <a:t>概要</a:t>
            </a:r>
            <a:endParaRPr lang="en-US" altLang="ja-JP" sz="1600" b="1" u="sng"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Society5.0</a:t>
            </a:r>
            <a:r>
              <a:rPr lang="ja-JP" altLang="en-US" sz="1600" dirty="0">
                <a:latin typeface="Meiryo UI" panose="020B0604030504040204" pitchFamily="50" charset="-128"/>
                <a:ea typeface="Meiryo UI" panose="020B0604030504040204" pitchFamily="50" charset="-128"/>
              </a:rPr>
              <a:t>（超スマート社会）、</a:t>
            </a:r>
            <a:r>
              <a:rPr lang="en-US" altLang="ja-JP" sz="1600" dirty="0">
                <a:latin typeface="Meiryo UI" panose="020B0604030504040204" pitchFamily="50" charset="-128"/>
                <a:ea typeface="Meiryo UI" panose="020B0604030504040204" pitchFamily="50" charset="-128"/>
              </a:rPr>
              <a:t>DX</a:t>
            </a:r>
            <a:r>
              <a:rPr lang="ja-JP" altLang="en-US" sz="1600" dirty="0">
                <a:latin typeface="Meiryo UI" panose="020B0604030504040204" pitchFamily="50" charset="-128"/>
                <a:ea typeface="Meiryo UI" panose="020B0604030504040204" pitchFamily="50" charset="-128"/>
              </a:rPr>
              <a:t>を実現するために、機械学習から</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ディープラーニングの理論を理解し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適切な手法を選択して実装</a:t>
            </a:r>
            <a:r>
              <a:rPr lang="ja-JP" altLang="en-US" sz="1600" dirty="0">
                <a:latin typeface="Meiryo UI" panose="020B0604030504040204" pitchFamily="50" charset="-128"/>
                <a:ea typeface="Meiryo UI" panose="020B0604030504040204" pitchFamily="50" charset="-128"/>
              </a:rPr>
              <a:t>できる力を涵養する。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この特別プログラムは、</a:t>
            </a:r>
            <a:r>
              <a:rPr lang="ja-JP" altLang="ja-JP" sz="1600" dirty="0">
                <a:latin typeface="Meiryo UI" panose="020B0604030504040204" pitchFamily="50" charset="-128"/>
                <a:ea typeface="Meiryo UI" panose="020B0604030504040204" pitchFamily="50" charset="-128"/>
              </a:rPr>
              <a:t>日本ディープラーニング協会</a:t>
            </a:r>
            <a:r>
              <a:rPr lang="ja-JP" altLang="en-US" sz="1600" dirty="0">
                <a:latin typeface="Meiryo UI" panose="020B0604030504040204" pitchFamily="50" charset="-128"/>
                <a:ea typeface="Meiryo UI" panose="020B0604030504040204" pitchFamily="50" charset="-128"/>
              </a:rPr>
              <a:t>の</a:t>
            </a:r>
            <a:r>
              <a:rPr lang="ja-JP" altLang="ja-JP" sz="1600" dirty="0">
                <a:latin typeface="Meiryo UI" panose="020B0604030504040204" pitchFamily="50" charset="-128"/>
                <a:ea typeface="Meiryo UI" panose="020B0604030504040204" pitchFamily="50" charset="-128"/>
              </a:rPr>
              <a:t>認定プログラ</a:t>
            </a:r>
            <a:r>
              <a:rPr lang="ja-JP" altLang="en-US" sz="1600" dirty="0">
                <a:latin typeface="Meiryo UI" panose="020B0604030504040204" pitchFamily="50" charset="-128"/>
                <a:ea typeface="Meiryo UI" panose="020B0604030504040204" pitchFamily="50" charset="-128"/>
              </a:rPr>
              <a:t>ムであり、この</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プログラムの受講を修了すると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日本ディープラーニング協会</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E</a:t>
            </a:r>
            <a:r>
              <a:rPr lang="ja-JP" altLang="ja-JP" sz="1600" dirty="0">
                <a:latin typeface="Meiryo UI" panose="020B0604030504040204" pitchFamily="50" charset="-128"/>
                <a:ea typeface="Meiryo UI" panose="020B0604030504040204" pitchFamily="50" charset="-128"/>
              </a:rPr>
              <a:t>資格の受験が可能になる</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9" name="タイトル 3">
            <a:extLst>
              <a:ext uri="{FF2B5EF4-FFF2-40B4-BE49-F238E27FC236}">
                <a16:creationId xmlns:a16="http://schemas.microsoft.com/office/drawing/2014/main" id="{AA98FF24-5536-05D9-B309-90E282E28798}"/>
              </a:ext>
            </a:extLst>
          </p:cNvPr>
          <p:cNvSpPr txBox="1">
            <a:spLocks/>
          </p:cNvSpPr>
          <p:nvPr/>
        </p:nvSpPr>
        <p:spPr>
          <a:xfrm>
            <a:off x="0" y="0"/>
            <a:ext cx="12192000" cy="460800"/>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tabLst>
                <a:tab pos="2420938" algn="l"/>
              </a:tabLst>
            </a:pPr>
            <a:r>
              <a:rPr lang="ja-JP" altLang="en-US" sz="2400" b="1" dirty="0">
                <a:latin typeface="Meiryo UI" panose="020B0604030504040204" pitchFamily="50" charset="-128"/>
                <a:ea typeface="Meiryo UI" panose="020B0604030504040204" pitchFamily="50" charset="-128"/>
              </a:rPr>
              <a:t>愛媛デジタル人材育成プログラム　プログラムの科目群　（プログラムの内容）</a:t>
            </a:r>
          </a:p>
        </p:txBody>
      </p:sp>
      <p:sp>
        <p:nvSpPr>
          <p:cNvPr id="10" name="角丸四角形 9"/>
          <p:cNvSpPr/>
          <p:nvPr/>
        </p:nvSpPr>
        <p:spPr>
          <a:xfrm>
            <a:off x="133964" y="499792"/>
            <a:ext cx="4724424" cy="31072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500" b="1" dirty="0">
                <a:solidFill>
                  <a:schemeClr val="tx1"/>
                </a:solidFill>
                <a:latin typeface="Meiryo UI" panose="020B0604030504040204" pitchFamily="50" charset="-128"/>
                <a:ea typeface="Meiryo UI" panose="020B0604030504040204" pitchFamily="50" charset="-128"/>
              </a:rPr>
              <a:t>情報処理技術の応用レベルプログラムの科目群</a:t>
            </a:r>
          </a:p>
        </p:txBody>
      </p:sp>
    </p:spTree>
    <p:extLst>
      <p:ext uri="{BB962C8B-B14F-4D97-AF65-F5344CB8AC3E}">
        <p14:creationId xmlns:p14="http://schemas.microsoft.com/office/powerpoint/2010/main" val="166226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ローチャート: せん孔テープ 22"/>
          <p:cNvSpPr/>
          <p:nvPr/>
        </p:nvSpPr>
        <p:spPr>
          <a:xfrm>
            <a:off x="5640216" y="5551144"/>
            <a:ext cx="5120917" cy="1044000"/>
          </a:xfrm>
          <a:prstGeom prst="flowChartPunchedTap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成果重視：新しい提言や試作</a:t>
            </a:r>
            <a:endParaRPr kumimoji="1" lang="en-US" altLang="ja-JP" sz="2000" dirty="0">
              <a:solidFill>
                <a:schemeClr val="tx1"/>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ステークホルダーへのフィードバック</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4" name="ブローチ 13"/>
          <p:cNvSpPr/>
          <p:nvPr/>
        </p:nvSpPr>
        <p:spPr>
          <a:xfrm>
            <a:off x="518623" y="2608933"/>
            <a:ext cx="4778094" cy="3502263"/>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745" y="3073664"/>
            <a:ext cx="4082559" cy="2883821"/>
          </a:xfrm>
          <a:prstGeom prst="rect">
            <a:avLst/>
          </a:prstGeom>
        </p:spPr>
      </p:pic>
      <p:sp>
        <p:nvSpPr>
          <p:cNvPr id="4" name="タイトル 3"/>
          <p:cNvSpPr>
            <a:spLocks noGrp="1"/>
          </p:cNvSpPr>
          <p:nvPr>
            <p:ph type="title"/>
          </p:nvPr>
        </p:nvSpPr>
        <p:spPr>
          <a:xfrm>
            <a:off x="0" y="0"/>
            <a:ext cx="12192000" cy="460800"/>
          </a:xfrm>
          <a:solidFill>
            <a:schemeClr val="accent4">
              <a:lumMod val="20000"/>
              <a:lumOff val="80000"/>
            </a:schemeClr>
          </a:solidFill>
        </p:spPr>
        <p:txBody>
          <a:bodyPr>
            <a:normAutofit/>
          </a:bodyPr>
          <a:lstStyle/>
          <a:p>
            <a:pPr>
              <a:lnSpc>
                <a:spcPct val="100000"/>
              </a:lnSpc>
              <a:tabLst>
                <a:tab pos="2420938" algn="l"/>
              </a:tabLst>
            </a:pPr>
            <a:r>
              <a:rPr lang="ja-JP" altLang="en-US" sz="2400" b="1" dirty="0">
                <a:latin typeface="Meiryo UI" panose="020B0604030504040204" pitchFamily="50" charset="-128"/>
                <a:ea typeface="Meiryo UI" panose="020B0604030504040204" pitchFamily="50" charset="-128"/>
              </a:rPr>
              <a:t>愛媛デジタル人材育成プログラム　プログラムの科目群　（プログラムの内容）</a:t>
            </a:r>
          </a:p>
        </p:txBody>
      </p:sp>
      <p:sp>
        <p:nvSpPr>
          <p:cNvPr id="5" name="コンテンツ プレースホルダー 4"/>
          <p:cNvSpPr>
            <a:spLocks noGrp="1"/>
          </p:cNvSpPr>
          <p:nvPr>
            <p:ph idx="1"/>
          </p:nvPr>
        </p:nvSpPr>
        <p:spPr>
          <a:xfrm>
            <a:off x="-27709" y="538973"/>
            <a:ext cx="12219709" cy="1105101"/>
          </a:xfrm>
        </p:spPr>
        <p:txBody>
          <a:bodyPr>
            <a:noAutofit/>
          </a:bodyPr>
          <a:lstStyle/>
          <a:p>
            <a:pPr marL="0" indent="0">
              <a:buNone/>
            </a:pPr>
            <a:r>
              <a:rPr lang="ja-JP" altLang="en-US" sz="1800" b="1" dirty="0">
                <a:solidFill>
                  <a:srgbClr val="FF66CC"/>
                </a:solidFill>
                <a:latin typeface="Meiryo UI" panose="020B0604030504040204" pitchFamily="50" charset="-128"/>
                <a:ea typeface="Meiryo UI" panose="020B0604030504040204" pitchFamily="50" charset="-128"/>
              </a:rPr>
              <a:t>実践レベルプログラム</a:t>
            </a:r>
            <a:r>
              <a:rPr lang="ja-JP" altLang="en-US" sz="1800" b="1" dirty="0">
                <a:latin typeface="Meiryo UI" panose="020B0604030504040204" pitchFamily="50" charset="-128"/>
                <a:ea typeface="Meiryo UI" panose="020B0604030504040204" pitchFamily="50" charset="-128"/>
              </a:rPr>
              <a:t>：愛媛デジタル人材育成パーク（</a:t>
            </a:r>
            <a:r>
              <a:rPr lang="ja-JP" altLang="en-US" sz="1800" b="1" dirty="0" err="1">
                <a:latin typeface="Meiryo UI" panose="020B0604030504040204" pitchFamily="50" charset="-128"/>
                <a:ea typeface="Meiryo UI" panose="020B0604030504040204" pitchFamily="50" charset="-128"/>
              </a:rPr>
              <a:t>え</a:t>
            </a:r>
            <a:r>
              <a:rPr lang="ja-JP" altLang="en-US" sz="1800" b="1" dirty="0">
                <a:latin typeface="Meiryo UI" panose="020B0604030504040204" pitchFamily="50" charset="-128"/>
                <a:ea typeface="Meiryo UI" panose="020B0604030504040204" pitchFamily="50" charset="-128"/>
              </a:rPr>
              <a:t>ひめ課題解決志向プロジェクト）</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多様なステークホルダーが集まって、お互いの悩み（課題）を語り、それを</a:t>
            </a:r>
            <a:r>
              <a:rPr lang="en-US" altLang="ja-JP" sz="1800" dirty="0">
                <a:latin typeface="Meiryo UI" panose="020B0604030504040204" pitchFamily="50" charset="-128"/>
                <a:ea typeface="Meiryo UI" panose="020B0604030504040204" pitchFamily="50" charset="-128"/>
              </a:rPr>
              <a:t>AI</a:t>
            </a:r>
            <a:r>
              <a:rPr lang="ja-JP" altLang="en-US" sz="1800" dirty="0" err="1">
                <a:latin typeface="Meiryo UI" panose="020B0604030504040204" pitchFamily="50" charset="-128"/>
                <a:ea typeface="Meiryo UI" panose="020B0604030504040204" pitchFamily="50" charset="-128"/>
              </a:rPr>
              <a:t>、</a:t>
            </a:r>
            <a:r>
              <a:rPr lang="en-US" altLang="ja-JP" sz="1800" dirty="0" err="1">
                <a:latin typeface="Meiryo UI" panose="020B0604030504040204" pitchFamily="50" charset="-128"/>
                <a:ea typeface="Meiryo UI" panose="020B0604030504040204" pitchFamily="50" charset="-128"/>
              </a:rPr>
              <a:t>IoT</a:t>
            </a:r>
            <a:r>
              <a:rPr lang="ja-JP" altLang="en-US" sz="1800" dirty="0" err="1">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ビックデータなどの最新の情報処理技術を</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活用して、試行錯誤しながら新しい価値を創造を続けることができる場を「愛媛デジタル人材育成パーク」とする。</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5385887"/>
            <a:ext cx="1247437" cy="1247437"/>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191" y="5469215"/>
            <a:ext cx="1329912" cy="1329912"/>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300" y="2354682"/>
            <a:ext cx="1319588" cy="1319588"/>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9841" y="3729821"/>
            <a:ext cx="1473672" cy="1473672"/>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8381" y="2484915"/>
            <a:ext cx="1473672" cy="1473672"/>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7910" y="3386633"/>
            <a:ext cx="1473672" cy="1473672"/>
          </a:xfrm>
          <a:prstGeom prst="rect">
            <a:avLst/>
          </a:prstGeom>
        </p:spPr>
      </p:pic>
      <p:sp>
        <p:nvSpPr>
          <p:cNvPr id="17" name="テキスト ボックス 16"/>
          <p:cNvSpPr txBox="1"/>
          <p:nvPr/>
        </p:nvSpPr>
        <p:spPr>
          <a:xfrm>
            <a:off x="1608915" y="2089034"/>
            <a:ext cx="3923999" cy="430887"/>
          </a:xfrm>
          <a:prstGeom prst="rect">
            <a:avLst/>
          </a:prstGeom>
          <a:noFill/>
        </p:spPr>
        <p:txBody>
          <a:bodyPr wrap="square" rtlCol="0">
            <a:spAutoFit/>
          </a:bodyPr>
          <a:lstStyle/>
          <a:p>
            <a:r>
              <a:rPr kumimoji="1" lang="ja-JP" altLang="en-US" sz="2200" dirty="0">
                <a:latin typeface="Meiryo UI" panose="020B0604030504040204" pitchFamily="50" charset="-128"/>
                <a:ea typeface="Meiryo UI" panose="020B0604030504040204" pitchFamily="50" charset="-128"/>
              </a:rPr>
              <a:t>多様なステークホルダー</a:t>
            </a:r>
          </a:p>
        </p:txBody>
      </p:sp>
      <p:sp>
        <p:nvSpPr>
          <p:cNvPr id="18" name="フローチャート: 磁気ディスク 17"/>
          <p:cNvSpPr/>
          <p:nvPr/>
        </p:nvSpPr>
        <p:spPr>
          <a:xfrm>
            <a:off x="6253243" y="3277898"/>
            <a:ext cx="3613930" cy="7200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rPr>
              <a:t>課題解決策の検討</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20" name="下矢印 19"/>
          <p:cNvSpPr/>
          <p:nvPr/>
        </p:nvSpPr>
        <p:spPr>
          <a:xfrm>
            <a:off x="7527846" y="4064169"/>
            <a:ext cx="1014135" cy="40152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正方形/長方形 20"/>
          <p:cNvSpPr/>
          <p:nvPr/>
        </p:nvSpPr>
        <p:spPr>
          <a:xfrm>
            <a:off x="6257300" y="4537206"/>
            <a:ext cx="3609874" cy="64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グループワークを含む</a:t>
            </a:r>
            <a:endParaRPr lang="en-US" altLang="ja-JP" sz="2000" dirty="0">
              <a:solidFill>
                <a:schemeClr val="tx1"/>
              </a:solidFill>
              <a:latin typeface="Meiryo UI" panose="020B0604030504040204" pitchFamily="50" charset="-128"/>
              <a:ea typeface="Meiryo UI" panose="020B0604030504040204" pitchFamily="50" charset="-128"/>
            </a:endParaRPr>
          </a:p>
          <a:p>
            <a:pPr algn="ctr"/>
            <a:r>
              <a:rPr kumimoji="1" lang="ja-JP" altLang="en-US" sz="2000" dirty="0">
                <a:solidFill>
                  <a:schemeClr val="tx1"/>
                </a:solidFill>
                <a:latin typeface="Meiryo UI" panose="020B0604030504040204" pitchFamily="50" charset="-128"/>
                <a:ea typeface="Meiryo UI" panose="020B0604030504040204" pitchFamily="50" charset="-128"/>
              </a:rPr>
              <a:t>プロジェクト演習</a:t>
            </a:r>
          </a:p>
        </p:txBody>
      </p:sp>
      <p:sp>
        <p:nvSpPr>
          <p:cNvPr id="2" name="テキスト ボックス 1"/>
          <p:cNvSpPr txBox="1"/>
          <p:nvPr/>
        </p:nvSpPr>
        <p:spPr>
          <a:xfrm>
            <a:off x="2165385" y="4131168"/>
            <a:ext cx="1047041"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愛媛県</a:t>
            </a:r>
          </a:p>
        </p:txBody>
      </p:sp>
      <p:pic>
        <p:nvPicPr>
          <p:cNvPr id="19" name="図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2281" y="2411253"/>
            <a:ext cx="1473672" cy="1473672"/>
          </a:xfrm>
          <a:prstGeom prst="rect">
            <a:avLst/>
          </a:prstGeom>
        </p:spPr>
      </p:pic>
      <p:pic>
        <p:nvPicPr>
          <p:cNvPr id="25" name="図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4515" y="2353041"/>
            <a:ext cx="1473672" cy="1473672"/>
          </a:xfrm>
          <a:prstGeom prst="rect">
            <a:avLst/>
          </a:prstGeom>
        </p:spPr>
      </p:pic>
      <p:sp>
        <p:nvSpPr>
          <p:cNvPr id="27" name="下矢印 26"/>
          <p:cNvSpPr/>
          <p:nvPr/>
        </p:nvSpPr>
        <p:spPr>
          <a:xfrm>
            <a:off x="7527846" y="5246552"/>
            <a:ext cx="1014135" cy="40152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下矢印 27"/>
          <p:cNvSpPr/>
          <p:nvPr/>
        </p:nvSpPr>
        <p:spPr>
          <a:xfrm>
            <a:off x="7527846" y="2807703"/>
            <a:ext cx="1014135" cy="40152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フローチャート: 磁気ディスク 29"/>
          <p:cNvSpPr/>
          <p:nvPr/>
        </p:nvSpPr>
        <p:spPr>
          <a:xfrm>
            <a:off x="6233693" y="2016292"/>
            <a:ext cx="3613930" cy="720000"/>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rPr>
              <a:t>課題の発見</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10106526" y="2016292"/>
            <a:ext cx="2000807" cy="34660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eiryo UI" panose="020B0604030504040204" pitchFamily="50" charset="-128"/>
                <a:ea typeface="Meiryo UI" panose="020B0604030504040204" pitchFamily="50" charset="-128"/>
              </a:rPr>
              <a:t>愛媛デジタル</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人材育成パーク</a:t>
            </a:r>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2000" dirty="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えひめデジタル</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共創の場</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企業</a:t>
            </a:r>
            <a:endParaRPr lang="en-US" altLang="ja-JP" sz="2000" dirty="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　大学</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　自治体</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IT</a:t>
            </a:r>
            <a:r>
              <a:rPr lang="ja-JP" altLang="en-US" sz="2000" dirty="0">
                <a:solidFill>
                  <a:schemeClr val="tx1"/>
                </a:solidFill>
                <a:latin typeface="Meiryo UI" panose="020B0604030504040204" pitchFamily="50" charset="-128"/>
                <a:ea typeface="Meiryo UI" panose="020B0604030504040204" pitchFamily="50" charset="-128"/>
              </a:rPr>
              <a:t>ベンチャー</a:t>
            </a:r>
            <a:endParaRPr lang="en-US" altLang="ja-JP" sz="2000" dirty="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dirty="0">
                <a:solidFill>
                  <a:schemeClr val="tx1"/>
                </a:solidFill>
                <a:latin typeface="Meiryo UI" panose="020B0604030504040204" pitchFamily="50" charset="-128"/>
                <a:ea typeface="Meiryo UI" panose="020B0604030504040204" pitchFamily="50" charset="-128"/>
              </a:rPr>
              <a:t>＋</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　受講生</a:t>
            </a:r>
          </a:p>
        </p:txBody>
      </p:sp>
      <p:pic>
        <p:nvPicPr>
          <p:cNvPr id="3" name="図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4282" y="4730003"/>
            <a:ext cx="1223752" cy="1223752"/>
          </a:xfrm>
          <a:prstGeom prst="rect">
            <a:avLst/>
          </a:prstGeom>
        </p:spPr>
      </p:pic>
      <p:pic>
        <p:nvPicPr>
          <p:cNvPr id="15" name="図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42027" y="4546449"/>
            <a:ext cx="991928" cy="991928"/>
          </a:xfrm>
          <a:prstGeom prst="rect">
            <a:avLst/>
          </a:prstGeom>
        </p:spPr>
      </p:pic>
      <p:sp>
        <p:nvSpPr>
          <p:cNvPr id="16" name="正方形/長方形 15"/>
          <p:cNvSpPr/>
          <p:nvPr/>
        </p:nvSpPr>
        <p:spPr>
          <a:xfrm>
            <a:off x="0" y="1472541"/>
            <a:ext cx="8450773" cy="369332"/>
          </a:xfrm>
          <a:prstGeom prst="rect">
            <a:avLst/>
          </a:prstGeom>
        </p:spPr>
        <p:txBody>
          <a:bodyPr wrap="square">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１</a:t>
            </a:r>
            <a:r>
              <a:rPr lang="ja-JP" altLang="ja-JP" b="1" dirty="0">
                <a:latin typeface="Meiryo UI" panose="020B0604030504040204" pitchFamily="50" charset="-128"/>
                <a:ea typeface="Meiryo UI" panose="020B0604030504040204" pitchFamily="50" charset="-128"/>
              </a:rPr>
              <a:t>プロジェクト当り　</a:t>
            </a:r>
            <a:r>
              <a:rPr lang="en-US" altLang="ja-JP" b="1" dirty="0">
                <a:latin typeface="Meiryo UI" panose="020B0604030504040204" pitchFamily="50" charset="-128"/>
                <a:ea typeface="Meiryo UI" panose="020B0604030504040204" pitchFamily="50" charset="-128"/>
              </a:rPr>
              <a:t>60</a:t>
            </a:r>
            <a:r>
              <a:rPr lang="ja-JP" altLang="ja-JP" b="1" dirty="0">
                <a:latin typeface="Meiryo UI" panose="020B0604030504040204" pitchFamily="50" charset="-128"/>
                <a:ea typeface="Meiryo UI" panose="020B0604030504040204" pitchFamily="50" charset="-128"/>
              </a:rPr>
              <a:t>時間</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　３名程度　　３～５プロジェクト</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年　</a:t>
            </a:r>
            <a:r>
              <a:rPr lang="en-US" altLang="ja-JP" b="1"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43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39F1F6-D210-4FA8-B458-5BA8D5933BFD}" type="slidenum">
              <a:rPr kumimoji="1" lang="ja-JP" altLang="en-US" smtClean="0">
                <a:latin typeface="Meiryo UI" panose="020B0604030504040204" pitchFamily="50" charset="-128"/>
                <a:ea typeface="Meiryo UI" panose="020B0604030504040204" pitchFamily="50" charset="-128"/>
              </a:rPr>
              <a:t>9</a:t>
            </a:fld>
            <a:endParaRPr kumimoji="1" lang="ja-JP" altLang="en-US">
              <a:latin typeface="Meiryo UI" panose="020B0604030504040204" pitchFamily="50" charset="-128"/>
              <a:ea typeface="Meiryo UI" panose="020B0604030504040204" pitchFamily="50" charset="-128"/>
            </a:endParaRPr>
          </a:p>
        </p:txBody>
      </p:sp>
      <p:sp>
        <p:nvSpPr>
          <p:cNvPr id="5" name="タイトル 3"/>
          <p:cNvSpPr txBox="1">
            <a:spLocks/>
          </p:cNvSpPr>
          <p:nvPr/>
        </p:nvSpPr>
        <p:spPr>
          <a:xfrm>
            <a:off x="0" y="0"/>
            <a:ext cx="12192000" cy="460800"/>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b="1" dirty="0">
                <a:latin typeface="Meiryo UI" panose="020B0604030504040204" pitchFamily="50" charset="-128"/>
                <a:ea typeface="Meiryo UI" panose="020B0604030504040204" pitchFamily="50" charset="-128"/>
              </a:rPr>
              <a:t>愛媛デジタル人材育成プログラム　修学設備　（経費の内容） </a:t>
            </a:r>
          </a:p>
        </p:txBody>
      </p:sp>
      <p:sp>
        <p:nvSpPr>
          <p:cNvPr id="2" name="テキスト ボックス 1">
            <a:extLst>
              <a:ext uri="{FF2B5EF4-FFF2-40B4-BE49-F238E27FC236}">
                <a16:creationId xmlns:a16="http://schemas.microsoft.com/office/drawing/2014/main" id="{7E48D475-5E66-F27E-9E87-2B35EE663E71}"/>
              </a:ext>
            </a:extLst>
          </p:cNvPr>
          <p:cNvSpPr txBox="1"/>
          <p:nvPr/>
        </p:nvSpPr>
        <p:spPr>
          <a:xfrm>
            <a:off x="13232" y="4507301"/>
            <a:ext cx="6647544" cy="430887"/>
          </a:xfrm>
          <a:prstGeom prst="rect">
            <a:avLst/>
          </a:prstGeom>
          <a:solidFill>
            <a:schemeClr val="accent6">
              <a:lumMod val="20000"/>
              <a:lumOff val="80000"/>
            </a:schemeClr>
          </a:solidFill>
        </p:spPr>
        <p:txBody>
          <a:bodyPr wrap="square" rtlCol="0">
            <a:spAutoFit/>
          </a:bodyPr>
          <a:lstStyle/>
          <a:p>
            <a:r>
              <a:rPr lang="en-US" altLang="ja-JP" sz="2200" u="sng" kern="0" dirty="0">
                <a:solidFill>
                  <a:srgbClr val="222222"/>
                </a:solidFill>
                <a:effectLst/>
                <a:latin typeface="Meiryo UI" panose="020B0604030504040204" pitchFamily="50" charset="-128"/>
                <a:ea typeface="Meiryo UI" panose="020B0604030504040204" pitchFamily="50" charset="-128"/>
                <a:cs typeface="ＭＳ Ｐゴシック" panose="020B0600070205080204" pitchFamily="50" charset="-128"/>
                <a:sym typeface="Segoe UI Emoji" panose="020B0502040204020203" pitchFamily="34" charset="0"/>
              </a:rPr>
              <a:t>□</a:t>
            </a:r>
            <a:r>
              <a:rPr lang="en-US" altLang="ja-JP" sz="2200" u="sng" kern="0" dirty="0">
                <a:solidFill>
                  <a:srgbClr val="222222"/>
                </a:solidFill>
                <a:effectLst/>
                <a:latin typeface="Meiryo UI" panose="020B0604030504040204" pitchFamily="50" charset="-128"/>
                <a:ea typeface="Meiryo UI" panose="020B0604030504040204" pitchFamily="50" charset="-128"/>
                <a:cs typeface="ＭＳ Ｐゴシック" panose="020B0600070205080204" pitchFamily="50" charset="-128"/>
              </a:rPr>
              <a:t>FPGA</a:t>
            </a:r>
            <a:r>
              <a:rPr lang="ja-JP" altLang="ja-JP" sz="2200" u="sng" kern="0" dirty="0">
                <a:solidFill>
                  <a:srgbClr val="222222"/>
                </a:solidFill>
                <a:effectLst/>
                <a:latin typeface="Meiryo UI" panose="020B0604030504040204" pitchFamily="50" charset="-128"/>
                <a:ea typeface="Meiryo UI" panose="020B0604030504040204" pitchFamily="50" charset="-128"/>
                <a:cs typeface="ＭＳ Ｐゴシック" panose="020B0600070205080204" pitchFamily="50" charset="-128"/>
              </a:rPr>
              <a:t>開発環境</a:t>
            </a:r>
            <a:r>
              <a:rPr lang="ja-JP" altLang="en-US" sz="2200" u="sng" kern="0" dirty="0">
                <a:solidFill>
                  <a:srgbClr val="222222"/>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2200" u="sng" kern="0" dirty="0">
                <a:solidFill>
                  <a:srgbClr val="222222"/>
                </a:solidFill>
                <a:effectLst/>
                <a:latin typeface="Meiryo UI" panose="020B0604030504040204" pitchFamily="50" charset="-128"/>
                <a:ea typeface="Meiryo UI" panose="020B0604030504040204" pitchFamily="50" charset="-128"/>
                <a:cs typeface="ＭＳ Ｐゴシック" panose="020B0600070205080204" pitchFamily="50" charset="-128"/>
              </a:rPr>
              <a:t>マイコン制御のロボットなどの実習環境</a:t>
            </a:r>
            <a:endParaRPr kumimoji="1" lang="ja-JP" altLang="en-US" sz="2200" dirty="0">
              <a:latin typeface="Meiryo UI" panose="020B0604030504040204" pitchFamily="50" charset="-128"/>
              <a:ea typeface="Meiryo UI" panose="020B0604030504040204" pitchFamily="50" charset="-128"/>
            </a:endParaRPr>
          </a:p>
        </p:txBody>
      </p:sp>
      <p:pic>
        <p:nvPicPr>
          <p:cNvPr id="6" name="図 2">
            <a:extLst>
              <a:ext uri="{FF2B5EF4-FFF2-40B4-BE49-F238E27FC236}">
                <a16:creationId xmlns:a16="http://schemas.microsoft.com/office/drawing/2014/main" id="{27D9B848-B82C-DBF3-E101-5E7264233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5" y="5007707"/>
            <a:ext cx="1923304" cy="170180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17">
            <a:extLst>
              <a:ext uri="{FF2B5EF4-FFF2-40B4-BE49-F238E27FC236}">
                <a16:creationId xmlns:a16="http://schemas.microsoft.com/office/drawing/2014/main" id="{2D2F94ED-48C5-068C-54CD-A98B55C7F1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6363" y="5196820"/>
            <a:ext cx="1923304" cy="1443824"/>
          </a:xfrm>
          <a:prstGeom prst="rect">
            <a:avLst/>
          </a:prstGeom>
          <a:noFill/>
          <a:extLst>
            <a:ext uri="{909E8E84-426E-40DD-AFC4-6F175D3DCCD1}">
              <a14:hiddenFill xmlns:a14="http://schemas.microsoft.com/office/drawing/2010/main">
                <a:solidFill>
                  <a:srgbClr val="FFFFFF"/>
                </a:solidFill>
              </a14:hiddenFill>
            </a:ext>
          </a:extLst>
        </p:spPr>
      </p:pic>
      <p:pic>
        <p:nvPicPr>
          <p:cNvPr id="8" name="図 5" descr="https://image.yodobashi.com/product/100/000/001/004/211/226/100000001004211226_10209.jpg">
            <a:extLst>
              <a:ext uri="{FF2B5EF4-FFF2-40B4-BE49-F238E27FC236}">
                <a16:creationId xmlns:a16="http://schemas.microsoft.com/office/drawing/2014/main" id="{EA0D2333-2708-36CD-E597-C527A884F4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0400" y="4922528"/>
            <a:ext cx="1923304" cy="1923304"/>
          </a:xfrm>
          <a:prstGeom prst="rect">
            <a:avLst/>
          </a:prstGeom>
          <a:noFill/>
          <a:extLst>
            <a:ext uri="{909E8E84-426E-40DD-AFC4-6F175D3DCCD1}">
              <a14:hiddenFill xmlns:a14="http://schemas.microsoft.com/office/drawing/2010/main">
                <a:solidFill>
                  <a:srgbClr val="FFFFFF"/>
                </a:solidFill>
              </a14:hiddenFill>
            </a:ext>
          </a:extLst>
        </p:spPr>
      </p:pic>
      <p:pic>
        <p:nvPicPr>
          <p:cNvPr id="9" name="図 1" descr="NVIDIA Jetson Nano Developer kit B01 | すべての商品 | OLIOSPEC">
            <a:extLst>
              <a:ext uri="{FF2B5EF4-FFF2-40B4-BE49-F238E27FC236}">
                <a16:creationId xmlns:a16="http://schemas.microsoft.com/office/drawing/2014/main" id="{C3F3C375-DA24-D6EE-FCDA-2BCD218E0B5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80" r="5388"/>
          <a:stretch/>
        </p:blipFill>
        <p:spPr bwMode="auto">
          <a:xfrm>
            <a:off x="6191118" y="4928132"/>
            <a:ext cx="2295657" cy="1980567"/>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6" descr="国内外の人気 Ultra96 v2 G Rev1.1 - PC周辺機器 - www.deluxerep.com">
            <a:extLst>
              <a:ext uri="{FF2B5EF4-FFF2-40B4-BE49-F238E27FC236}">
                <a16:creationId xmlns:a16="http://schemas.microsoft.com/office/drawing/2014/main" id="{5BAC0A42-BA18-8054-4AB0-CB48FA19BB1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0071"/>
          <a:stretch/>
        </p:blipFill>
        <p:spPr bwMode="auto">
          <a:xfrm>
            <a:off x="8446802" y="4870982"/>
            <a:ext cx="2449798" cy="203835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42C778F2-6ACC-0B44-AA07-90F1BA3A900A}"/>
              </a:ext>
            </a:extLst>
          </p:cNvPr>
          <p:cNvSpPr txBox="1"/>
          <p:nvPr/>
        </p:nvSpPr>
        <p:spPr>
          <a:xfrm>
            <a:off x="0" y="2526285"/>
            <a:ext cx="6191118" cy="430887"/>
          </a:xfrm>
          <a:prstGeom prst="rect">
            <a:avLst/>
          </a:prstGeom>
          <a:solidFill>
            <a:schemeClr val="accent5">
              <a:lumMod val="20000"/>
              <a:lumOff val="80000"/>
            </a:schemeClr>
          </a:solidFill>
        </p:spPr>
        <p:txBody>
          <a:bodyPr wrap="none" rtlCol="0">
            <a:spAutoFit/>
          </a:bodyPr>
          <a:lstStyle/>
          <a:p>
            <a:r>
              <a:rPr lang="ja-JP" altLang="en-US" sz="2200" u="sng" kern="0" dirty="0">
                <a:solidFill>
                  <a:srgbClr val="222222"/>
                </a:solidFill>
                <a:effectLst/>
                <a:latin typeface="Meiryo UI" panose="020B0604030504040204" pitchFamily="50" charset="-128"/>
                <a:ea typeface="Meiryo UI" panose="020B0604030504040204" pitchFamily="50" charset="-128"/>
                <a:cs typeface="ＭＳ Ｐゴシック" panose="020B0600070205080204" pitchFamily="50" charset="-128"/>
              </a:rPr>
              <a:t>□課題解決志向のアプリケーション開発プラットフォーム</a:t>
            </a:r>
            <a:endParaRPr kumimoji="1" lang="ja-JP" altLang="en-US" sz="2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68627CB4-0882-50A1-D686-BE27E0720AA7}"/>
              </a:ext>
            </a:extLst>
          </p:cNvPr>
          <p:cNvSpPr txBox="1"/>
          <p:nvPr/>
        </p:nvSpPr>
        <p:spPr>
          <a:xfrm>
            <a:off x="0" y="460474"/>
            <a:ext cx="5634876" cy="430887"/>
          </a:xfrm>
          <a:prstGeom prst="rect">
            <a:avLst/>
          </a:prstGeom>
          <a:solidFill>
            <a:schemeClr val="accent1">
              <a:lumMod val="20000"/>
              <a:lumOff val="80000"/>
            </a:schemeClr>
          </a:solidFill>
        </p:spPr>
        <p:txBody>
          <a:bodyPr wrap="none" rtlCol="0">
            <a:spAutoFit/>
          </a:bodyPr>
          <a:lstStyle/>
          <a:p>
            <a:r>
              <a:rPr kumimoji="1" lang="ja-JP" altLang="en-US" sz="2200" u="sng" dirty="0">
                <a:latin typeface="Meiryo UI" panose="020B0604030504040204" pitchFamily="50" charset="-128"/>
                <a:ea typeface="Meiryo UI" panose="020B0604030504040204" pitchFamily="50" charset="-128"/>
              </a:rPr>
              <a:t>□</a:t>
            </a:r>
            <a:r>
              <a:rPr kumimoji="1" lang="en-US" altLang="ja-JP" sz="2200" u="sng" dirty="0">
                <a:latin typeface="Meiryo UI" panose="020B0604030504040204" pitchFamily="50" charset="-128"/>
                <a:ea typeface="Meiryo UI" panose="020B0604030504040204" pitchFamily="50" charset="-128"/>
              </a:rPr>
              <a:t>AI</a:t>
            </a:r>
            <a:r>
              <a:rPr kumimoji="1" lang="ja-JP" altLang="en-US" sz="2200" u="sng" dirty="0">
                <a:latin typeface="Meiryo UI" panose="020B0604030504040204" pitchFamily="50" charset="-128"/>
                <a:ea typeface="Meiryo UI" panose="020B0604030504040204" pitchFamily="50" charset="-128"/>
              </a:rPr>
              <a:t>＋シミュレーション教育の計算プラットフォーム</a:t>
            </a:r>
          </a:p>
        </p:txBody>
      </p:sp>
      <p:pic>
        <p:nvPicPr>
          <p:cNvPr id="12" name="図 11" descr="NVIDIA DGX Station A100 | HPCシステムズはすべての研究開発者に計算力を提供します。"/>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773" y="837031"/>
            <a:ext cx="1002665" cy="1454150"/>
          </a:xfrm>
          <a:prstGeom prst="rect">
            <a:avLst/>
          </a:prstGeom>
          <a:noFill/>
          <a:ln>
            <a:noFill/>
          </a:ln>
        </p:spPr>
      </p:pic>
      <p:sp>
        <p:nvSpPr>
          <p:cNvPr id="3" name="テキスト ボックス 2"/>
          <p:cNvSpPr txBox="1"/>
          <p:nvPr/>
        </p:nvSpPr>
        <p:spPr>
          <a:xfrm>
            <a:off x="0" y="2200276"/>
            <a:ext cx="3220753"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NVIDIA DGX Station A100 </a:t>
            </a:r>
            <a:endParaRPr kumimoji="1" lang="ja-JP" altLang="en-US" dirty="0">
              <a:latin typeface="Meiryo UI" panose="020B0604030504040204" pitchFamily="50" charset="-128"/>
              <a:ea typeface="Meiryo UI" panose="020B0604030504040204" pitchFamily="50" charset="-128"/>
            </a:endParaRPr>
          </a:p>
        </p:txBody>
      </p:sp>
      <p:pic>
        <p:nvPicPr>
          <p:cNvPr id="15" name="図 14"/>
          <p:cNvPicPr/>
          <p:nvPr/>
        </p:nvPicPr>
        <p:blipFill>
          <a:blip r:embed="rId8"/>
          <a:stretch>
            <a:fillRect/>
          </a:stretch>
        </p:blipFill>
        <p:spPr>
          <a:xfrm>
            <a:off x="2207476" y="1076158"/>
            <a:ext cx="1296035" cy="920750"/>
          </a:xfrm>
          <a:prstGeom prst="rect">
            <a:avLst/>
          </a:prstGeom>
        </p:spPr>
      </p:pic>
      <p:pic>
        <p:nvPicPr>
          <p:cNvPr id="16" name="図 15"/>
          <p:cNvPicPr/>
          <p:nvPr/>
        </p:nvPicPr>
        <p:blipFill>
          <a:blip r:embed="rId8"/>
          <a:stretch>
            <a:fillRect/>
          </a:stretch>
        </p:blipFill>
        <p:spPr>
          <a:xfrm>
            <a:off x="160422" y="3310022"/>
            <a:ext cx="1296035" cy="920750"/>
          </a:xfrm>
          <a:prstGeom prst="rect">
            <a:avLst/>
          </a:prstGeom>
        </p:spPr>
      </p:pic>
      <p:pic>
        <p:nvPicPr>
          <p:cNvPr id="17" name="図 16"/>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73992" y="3204912"/>
            <a:ext cx="1166513" cy="1106353"/>
          </a:xfrm>
          <a:prstGeom prst="rect">
            <a:avLst/>
          </a:prstGeom>
          <a:noFill/>
          <a:ln>
            <a:noFill/>
          </a:ln>
        </p:spPr>
      </p:pic>
      <p:pic>
        <p:nvPicPr>
          <p:cNvPr id="18" name="図 17" descr="Pico Technology PicoScope 3000 シリーズ オシロスコープ， 2 Ch， 200MHz(PicoScope 3206D MSO) PICO TECHNOLOGY"/>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43341" y="3238517"/>
            <a:ext cx="1111885" cy="1111885"/>
          </a:xfrm>
          <a:prstGeom prst="rect">
            <a:avLst/>
          </a:prstGeom>
          <a:noFill/>
          <a:ln>
            <a:noFill/>
          </a:ln>
        </p:spPr>
      </p:pic>
      <p:pic>
        <p:nvPicPr>
          <p:cNvPr id="13" name="図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1097" y="2599657"/>
            <a:ext cx="1975678" cy="1825040"/>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8867" y="2519446"/>
            <a:ext cx="756034" cy="1030955"/>
          </a:xfrm>
          <a:prstGeom prst="rect">
            <a:avLst/>
          </a:prstGeom>
        </p:spPr>
      </p:pic>
    </p:spTree>
    <p:extLst>
      <p:ext uri="{BB962C8B-B14F-4D97-AF65-F5344CB8AC3E}">
        <p14:creationId xmlns:p14="http://schemas.microsoft.com/office/powerpoint/2010/main" val="28366460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6669</TotalTime>
  <Words>702</Words>
  <Application>Microsoft Office PowerPoint</Application>
  <PresentationFormat>ワイド画面</PresentationFormat>
  <Paragraphs>247</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Meiryo UI</vt:lpstr>
      <vt:lpstr>ＭＳ Ｐゴシック</vt:lpstr>
      <vt:lpstr>游ゴシック</vt:lpstr>
      <vt:lpstr>游ゴシック Light</vt:lpstr>
      <vt:lpstr>Arial</vt:lpstr>
      <vt:lpstr>Segoe UI Emoji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愛媛デジタル人材育成プログラム　プログラムの科目群　（プログラムの内容）</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採択時のコメント</dc:title>
  <dc:creator>takahashi</dc:creator>
  <cp:lastModifiedBy>Owner</cp:lastModifiedBy>
  <cp:revision>301</cp:revision>
  <cp:lastPrinted>2023-08-04T09:45:00Z</cp:lastPrinted>
  <dcterms:created xsi:type="dcterms:W3CDTF">2021-05-22T01:14:35Z</dcterms:created>
  <dcterms:modified xsi:type="dcterms:W3CDTF">2023-08-29T04:03:43Z</dcterms:modified>
</cp:coreProperties>
</file>