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6"/>
  </p:notesMasterIdLst>
  <p:sldIdLst>
    <p:sldId id="256" r:id="rId2"/>
    <p:sldId id="260" r:id="rId3"/>
    <p:sldId id="259" r:id="rId4"/>
    <p:sldId id="258" r:id="rId5"/>
    <p:sldId id="370" r:id="rId6"/>
    <p:sldId id="369" r:id="rId7"/>
    <p:sldId id="364" r:id="rId8"/>
    <p:sldId id="365" r:id="rId9"/>
    <p:sldId id="366" r:id="rId10"/>
    <p:sldId id="367" r:id="rId11"/>
    <p:sldId id="368" r:id="rId12"/>
    <p:sldId id="261" r:id="rId13"/>
    <p:sldId id="373" r:id="rId14"/>
    <p:sldId id="374" r:id="rId15"/>
    <p:sldId id="324" r:id="rId16"/>
    <p:sldId id="371" r:id="rId17"/>
    <p:sldId id="379" r:id="rId18"/>
    <p:sldId id="372" r:id="rId19"/>
    <p:sldId id="381" r:id="rId20"/>
    <p:sldId id="380" r:id="rId21"/>
    <p:sldId id="271" r:id="rId22"/>
    <p:sldId id="378" r:id="rId23"/>
    <p:sldId id="375" r:id="rId24"/>
    <p:sldId id="376"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70" d="100"/>
          <a:sy n="70" d="100"/>
        </p:scale>
        <p:origin x="66" y="49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FF8AF-E367-475F-A80E-9EB332C92135}" type="datetimeFigureOut">
              <a:rPr kumimoji="1" lang="ja-JP" altLang="en-US" smtClean="0"/>
              <a:t>2022/6/4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2ACEB-453B-4B0B-86BD-12FF61E167BF}" type="slidenum">
              <a:rPr kumimoji="1" lang="ja-JP" altLang="en-US" smtClean="0"/>
              <a:t>‹#›</a:t>
            </a:fld>
            <a:endParaRPr kumimoji="1" lang="ja-JP" altLang="en-US"/>
          </a:p>
        </p:txBody>
      </p:sp>
    </p:spTree>
    <p:extLst>
      <p:ext uri="{BB962C8B-B14F-4D97-AF65-F5344CB8AC3E}">
        <p14:creationId xmlns:p14="http://schemas.microsoft.com/office/powerpoint/2010/main" val="22546036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689686C-3BFB-4EF6-BCB3-9DC6589A25DA}" type="slidenum">
              <a:rPr lang="en-US" altLang="ja-JP" smtClean="0">
                <a:solidFill>
                  <a:prstClr val="black"/>
                </a:solidFill>
              </a:rPr>
              <a:pPr eaLnBrk="1" hangingPunct="1"/>
              <a:t>8</a:t>
            </a:fld>
            <a:endParaRPr lang="en-US" altLang="ja-JP" dirty="0">
              <a:solidFill>
                <a:prstClr val="black"/>
              </a:solidFill>
            </a:endParaRPr>
          </a:p>
        </p:txBody>
      </p:sp>
      <p:sp>
        <p:nvSpPr>
          <p:cNvPr id="53251" name="Rectangle 2"/>
          <p:cNvSpPr>
            <a:spLocks noGrp="1" noRot="1" noChangeAspect="1" noChangeArrowheads="1" noTextEdit="1"/>
          </p:cNvSpPr>
          <p:nvPr>
            <p:ph type="sldImg"/>
          </p:nvPr>
        </p:nvSpPr>
        <p:spPr>
          <a:xfrm>
            <a:off x="79375" y="739775"/>
            <a:ext cx="6577013" cy="3700463"/>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r>
              <a:rPr lang="ja-JP" altLang="en-US" sz="1600" b="1" dirty="0">
                <a:solidFill>
                  <a:srgbClr val="FF0000"/>
                </a:solidFill>
                <a:latin typeface="Meiryo UI" pitchFamily="50" charset="-128"/>
                <a:ea typeface="Meiryo UI" pitchFamily="50" charset="-128"/>
                <a:cs typeface="Meiryo UI" pitchFamily="50" charset="-128"/>
              </a:rPr>
              <a:t>一人称の実行力</a:t>
            </a:r>
          </a:p>
          <a:p>
            <a:pPr eaLnBrk="1" fontAlgn="auto" hangingPunct="1">
              <a:spcBef>
                <a:spcPts val="0"/>
              </a:spcBef>
              <a:spcAft>
                <a:spcPts val="0"/>
              </a:spcAft>
            </a:pPr>
            <a:r>
              <a:rPr lang="ja-JP" altLang="en-US" sz="1200" dirty="0">
                <a:solidFill>
                  <a:prstClr val="black"/>
                </a:solidFill>
                <a:latin typeface="Meiryo UI" pitchFamily="50" charset="-128"/>
                <a:ea typeface="Meiryo UI" pitchFamily="50" charset="-128"/>
                <a:cs typeface="Meiryo UI" pitchFamily="50" charset="-128"/>
              </a:rPr>
              <a:t>・　オーナーシップと勇気を伴う行動力</a:t>
            </a:r>
            <a:endParaRPr lang="en-US" altLang="ja-JP" sz="1200" dirty="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世の中を“自分事”として捉えてみる</a:t>
            </a:r>
          </a:p>
          <a:p>
            <a:pPr eaLnBrk="1" hangingPunct="1"/>
            <a:endParaRPr lang="ja-JP" altLang="ja-JP" dirty="0"/>
          </a:p>
        </p:txBody>
      </p:sp>
    </p:spTree>
    <p:extLst>
      <p:ext uri="{BB962C8B-B14F-4D97-AF65-F5344CB8AC3E}">
        <p14:creationId xmlns:p14="http://schemas.microsoft.com/office/powerpoint/2010/main" val="162249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6F31791-449C-42DC-85EE-3D63F19AFE39}" type="slidenum">
              <a:rPr lang="en-US" altLang="ja-JP" smtClean="0">
                <a:solidFill>
                  <a:prstClr val="black"/>
                </a:solidFill>
              </a:rPr>
              <a:pPr eaLnBrk="1" hangingPunct="1"/>
              <a:t>9</a:t>
            </a:fld>
            <a:endParaRPr lang="en-US" altLang="ja-JP" dirty="0">
              <a:solidFill>
                <a:prstClr val="black"/>
              </a:solidFill>
            </a:endParaRPr>
          </a:p>
        </p:txBody>
      </p:sp>
      <p:sp>
        <p:nvSpPr>
          <p:cNvPr id="54275" name="Rectangle 2"/>
          <p:cNvSpPr>
            <a:spLocks noGrp="1" noRot="1" noChangeAspect="1" noChangeArrowheads="1" noTextEdit="1"/>
          </p:cNvSpPr>
          <p:nvPr>
            <p:ph type="sldImg"/>
          </p:nvPr>
        </p:nvSpPr>
        <p:spPr>
          <a:xfrm>
            <a:off x="79375" y="739775"/>
            <a:ext cx="6577013" cy="3700463"/>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r>
              <a:rPr lang="ja-JP" altLang="en-US" sz="1600" b="1" dirty="0">
                <a:solidFill>
                  <a:srgbClr val="FF0000"/>
                </a:solidFill>
                <a:latin typeface="Meiryo UI" pitchFamily="50" charset="-128"/>
                <a:ea typeface="Meiryo UI" pitchFamily="50" charset="-128"/>
                <a:cs typeface="Meiryo UI" pitchFamily="50" charset="-128"/>
              </a:rPr>
              <a:t>自律的な思考能力</a:t>
            </a:r>
          </a:p>
          <a:p>
            <a:pPr eaLnBrk="1" fontAlgn="auto" hangingPunct="1">
              <a:spcBef>
                <a:spcPts val="0"/>
              </a:spcBef>
              <a:spcAft>
                <a:spcPts val="0"/>
              </a:spcAft>
            </a:pPr>
            <a:r>
              <a:rPr lang="ja-JP" altLang="en-US" sz="1200" dirty="0">
                <a:solidFill>
                  <a:prstClr val="black"/>
                </a:solidFill>
                <a:latin typeface="Meiryo UI" pitchFamily="50" charset="-128"/>
                <a:ea typeface="Meiryo UI" pitchFamily="50" charset="-128"/>
                <a:cs typeface="Meiryo UI" pitchFamily="50" charset="-128"/>
              </a:rPr>
              <a:t>・　課題を見出し、答えのない課題に挑む</a:t>
            </a:r>
            <a:endParaRPr lang="en-US" altLang="ja-JP" sz="1200" dirty="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“自分事”とした物事の解決策を考える</a:t>
            </a:r>
          </a:p>
          <a:p>
            <a:pPr eaLnBrk="1" fontAlgn="auto" hangingPunct="1">
              <a:spcBef>
                <a:spcPts val="0"/>
              </a:spcBef>
              <a:spcAft>
                <a:spcPts val="0"/>
              </a:spcAft>
            </a:pPr>
            <a:endParaRPr lang="ja-JP" altLang="en-US" sz="1200" dirty="0">
              <a:solidFill>
                <a:prstClr val="black"/>
              </a:solidFill>
              <a:latin typeface="Meiryo UI" pitchFamily="50" charset="-128"/>
              <a:ea typeface="Meiryo UI" pitchFamily="50" charset="-128"/>
              <a:cs typeface="Meiryo UI" pitchFamily="50" charset="-128"/>
            </a:endParaRPr>
          </a:p>
          <a:p>
            <a:pPr eaLnBrk="1" hangingPunct="1"/>
            <a:endParaRPr lang="ja-JP" altLang="ja-JP" dirty="0"/>
          </a:p>
        </p:txBody>
      </p:sp>
    </p:spTree>
    <p:extLst>
      <p:ext uri="{BB962C8B-B14F-4D97-AF65-F5344CB8AC3E}">
        <p14:creationId xmlns:p14="http://schemas.microsoft.com/office/powerpoint/2010/main" val="206970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7785518-6634-47B8-BD45-C0D27706C389}" type="slidenum">
              <a:rPr lang="en-US" altLang="ja-JP" smtClean="0">
                <a:solidFill>
                  <a:prstClr val="black"/>
                </a:solidFill>
              </a:rPr>
              <a:pPr eaLnBrk="1" hangingPunct="1"/>
              <a:t>10</a:t>
            </a:fld>
            <a:endParaRPr lang="en-US" altLang="ja-JP" dirty="0">
              <a:solidFill>
                <a:prstClr val="black"/>
              </a:solidFill>
            </a:endParaRPr>
          </a:p>
        </p:txBody>
      </p:sp>
      <p:sp>
        <p:nvSpPr>
          <p:cNvPr id="55299" name="Rectangle 2"/>
          <p:cNvSpPr>
            <a:spLocks noGrp="1" noRot="1" noChangeAspect="1" noChangeArrowheads="1" noTextEdit="1"/>
          </p:cNvSpPr>
          <p:nvPr>
            <p:ph type="sldImg"/>
          </p:nvPr>
        </p:nvSpPr>
        <p:spPr>
          <a:xfrm>
            <a:off x="79375" y="739775"/>
            <a:ext cx="6577013" cy="3700463"/>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r>
              <a:rPr lang="ja-JP" altLang="en-US" sz="1600" b="1" dirty="0">
                <a:solidFill>
                  <a:srgbClr val="FF0000"/>
                </a:solidFill>
                <a:latin typeface="Meiryo UI" pitchFamily="50" charset="-128"/>
                <a:ea typeface="Meiryo UI" pitchFamily="50" charset="-128"/>
                <a:cs typeface="Meiryo UI" pitchFamily="50" charset="-128"/>
              </a:rPr>
              <a:t>周囲を動かす力</a:t>
            </a:r>
          </a:p>
          <a:p>
            <a:pPr eaLnBrk="1" fontAlgn="auto" hangingPunct="1">
              <a:spcBef>
                <a:spcPts val="0"/>
              </a:spcBef>
              <a:spcAft>
                <a:spcPts val="0"/>
              </a:spcAft>
            </a:pPr>
            <a:r>
              <a:rPr lang="ja-JP" altLang="en-US" sz="1200" dirty="0">
                <a:solidFill>
                  <a:prstClr val="black"/>
                </a:solidFill>
                <a:latin typeface="Meiryo UI" pitchFamily="50" charset="-128"/>
                <a:ea typeface="Meiryo UI" pitchFamily="50" charset="-128"/>
                <a:cs typeface="Meiryo UI" pitchFamily="50" charset="-128"/>
              </a:rPr>
              <a:t>・　多様な人々との繋がりや協働する力</a:t>
            </a:r>
            <a:endParaRPr lang="en-US" altLang="ja-JP" sz="1200" dirty="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解決に向けて様々な人の協力を得る</a:t>
            </a:r>
          </a:p>
          <a:p>
            <a:pPr eaLnBrk="1" fontAlgn="auto" hangingPunct="1">
              <a:spcBef>
                <a:spcPts val="0"/>
              </a:spcBef>
              <a:spcAft>
                <a:spcPts val="0"/>
              </a:spcAft>
            </a:pPr>
            <a:endParaRPr lang="ja-JP" altLang="en-US" sz="1200" dirty="0">
              <a:solidFill>
                <a:prstClr val="black"/>
              </a:solidFill>
              <a:latin typeface="Meiryo UI" pitchFamily="50" charset="-128"/>
              <a:ea typeface="Meiryo UI" pitchFamily="50" charset="-128"/>
              <a:cs typeface="Meiryo UI" pitchFamily="50" charset="-128"/>
            </a:endParaRPr>
          </a:p>
          <a:p>
            <a:pPr eaLnBrk="1" hangingPunct="1"/>
            <a:endParaRPr lang="ja-JP" altLang="ja-JP" dirty="0"/>
          </a:p>
        </p:txBody>
      </p:sp>
    </p:spTree>
    <p:extLst>
      <p:ext uri="{BB962C8B-B14F-4D97-AF65-F5344CB8AC3E}">
        <p14:creationId xmlns:p14="http://schemas.microsoft.com/office/powerpoint/2010/main" val="245265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8CCA9DB-1B66-4541-8B85-861A524BA1D6}"/>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94292BE7-0A89-47B7-A3F0-29FDA7C7E7AA}"/>
              </a:ext>
            </a:extLst>
          </p:cNvPr>
          <p:cNvSpPr>
            <a:spLocks noGrp="1" noChangeArrowheads="1"/>
          </p:cNvSpPr>
          <p:nvPr>
            <p:ph type="body" idx="1"/>
          </p:nvPr>
        </p:nvSpPr>
        <p:spPr>
          <a:noFill/>
        </p:spPr>
        <p:txBody>
          <a:bodyPr/>
          <a:lstStyle/>
          <a:p>
            <a:r>
              <a:rPr lang="ja-JP" altLang="en-US">
                <a:latin typeface="Arial" panose="020B0604020202020204" pitchFamily="34" charset="0"/>
              </a:rPr>
              <a:t>東工大　中山先生</a:t>
            </a:r>
          </a:p>
          <a:p>
            <a:r>
              <a:rPr lang="ja-JP" altLang="en-US">
                <a:latin typeface="Arial" panose="020B0604020202020204" pitchFamily="34" charset="0"/>
              </a:rPr>
              <a:t>座長　ロワーナサンチャゴ先生</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506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6/4/2022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55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6/4/2022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4837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2022/6/4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34" y="53731"/>
            <a:ext cx="11699081" cy="596574"/>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47131" y="6309321"/>
            <a:ext cx="11565196" cy="17216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47132" y="3104965"/>
            <a:ext cx="2003112" cy="327910"/>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46735" y="3769295"/>
            <a:ext cx="1448473" cy="229550"/>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46735" y="4365105"/>
            <a:ext cx="1286250" cy="17216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46185" y="764704"/>
            <a:ext cx="11699631" cy="546020"/>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4099131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600" y="274689"/>
            <a:ext cx="109728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a:defRPr/>
            </a:lvl1pPr>
          </a:lstStyle>
          <a:p>
            <a:pPr>
              <a:defRPr/>
            </a:pPr>
            <a:fld id="{F6ABEA24-712C-43EB-95CC-CD7CFFFAB7A7}" type="slidenum">
              <a:rPr lang="en-US" altLang="ja-JP"/>
              <a:pPr>
                <a:defRPr/>
              </a:pPr>
              <a:t>‹#›</a:t>
            </a:fld>
            <a:endParaRPr lang="en-US" altLang="ja-JP" dirty="0"/>
          </a:p>
        </p:txBody>
      </p:sp>
    </p:spTree>
    <p:extLst>
      <p:ext uri="{BB962C8B-B14F-4D97-AF65-F5344CB8AC3E}">
        <p14:creationId xmlns:p14="http://schemas.microsoft.com/office/powerpoint/2010/main" val="342811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4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833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982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712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697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73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0954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54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lIns="109728" tIns="109728" rIns="109728" bIns="91440" anchor="ctr"/>
          <a:lstStyle>
            <a:lvl1pPr algn="r">
              <a:defRPr sz="900" spc="100">
                <a:solidFill>
                  <a:srgbClr val="FFFFFF"/>
                </a:solidFill>
              </a:defRPr>
            </a:lvl1pPr>
          </a:lstStyle>
          <a:p>
            <a:fld id="{62D6E202-B606-4609-B914-27C9371A1F6D}" type="datetime1">
              <a:rPr lang="en-US" smtClean="0"/>
              <a:t>6/4/2022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lIns="109728" tIns="109728" rIns="109728" bIns="91440" anchor="ctr"/>
          <a:lstStyle>
            <a:lvl1pPr algn="l">
              <a:defRPr sz="900" cap="none" spc="1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lIns="109728" tIns="109728" rIns="109728" bIns="91440" anchor="ctr"/>
          <a:lstStyle>
            <a:lvl1pPr algn="l">
              <a:defRPr sz="1050" spc="1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80134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 id="2147483753" r:id="rId12"/>
    <p:sldLayoutId id="2147483754" r:id="rId13"/>
  </p:sldLayoutIdLst>
  <p:hf sldNum="0" hdr="0" ftr="0" dt="0"/>
  <p:txStyles>
    <p:titleStyle>
      <a:lvl1pPr algn="l" defTabSz="914400" rtl="0" eaLnBrk="1" latinLnBrk="0" hangingPunct="1">
        <a:lnSpc>
          <a:spcPct val="120000"/>
        </a:lnSpc>
        <a:spcBef>
          <a:spcPct val="0"/>
        </a:spcBef>
        <a:buNone/>
        <a:defRPr sz="4800" b="1" kern="1200" spc="1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2000" kern="1200" spc="13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800" kern="1200" spc="13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400" kern="1200" spc="13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400" kern="1200" spc="13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400" kern="1200" spc="13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cc.j-acd.org/index.php/life-caree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kawaguchi-jv.jp/" TargetMode="External"/><Relationship Id="rId2" Type="http://schemas.openxmlformats.org/officeDocument/2006/relationships/hyperlink" Target="https://www.soumu.go.jp/johotsusintokei/whitepaper/ja/h14/html/E1042400.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tokyoshigoto.jp/senior/expert_talent/" TargetMode="External"/><Relationship Id="rId2" Type="http://schemas.openxmlformats.org/officeDocument/2006/relationships/hyperlink" Target="http://jacd.weblike.jp/conc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chisou.go.jp/sousei/about/ccrc/index.html" TargetMode="External"/><Relationship Id="rId2" Type="http://schemas.openxmlformats.org/officeDocument/2006/relationships/hyperlink" Target="https://www.hataraku.metro.tokyo.lg.jp/sodan/seminar/suishinseido/index.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ity.kawaguchi.lg.jp/soshiki/01060/020/2/7/3172.html" TargetMode="External"/><Relationship Id="rId2" Type="http://schemas.openxmlformats.org/officeDocument/2006/relationships/hyperlink" Target="https://cc.j-acd.org/index.php/life-career" TargetMode="External"/><Relationship Id="rId1" Type="http://schemas.openxmlformats.org/officeDocument/2006/relationships/slideLayout" Target="../slideLayouts/slideLayout7.xml"/><Relationship Id="rId5" Type="http://schemas.openxmlformats.org/officeDocument/2006/relationships/hyperlink" Target="https://www.soumu.go.jp/main_content/000734080.pdf" TargetMode="External"/><Relationship Id="rId4" Type="http://schemas.openxmlformats.org/officeDocument/2006/relationships/hyperlink" Target="http://kawaguchi-jv.j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kwgc-borasen.jp/"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www.meti.go.jp/shingikai/sme_chiiki/smart_strong/pdf/002_03_00.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kyojo.saitamaken-npo.net/search/index.html" TargetMode="External"/><Relationship Id="rId3" Type="http://schemas.openxmlformats.org/officeDocument/2006/relationships/hyperlink" Target="https://www.hataraku.metro.tokyo.lg.jp/kaizen/fukuri/adviser/index.html" TargetMode="External"/><Relationship Id="rId7" Type="http://schemas.openxmlformats.org/officeDocument/2006/relationships/hyperlink" Target="https://www.pref.saitama.lg.jp/a0813/seniorlife-guide.html" TargetMode="External"/><Relationship Id="rId2" Type="http://schemas.openxmlformats.org/officeDocument/2006/relationships/hyperlink" Target="https://www.tokyoshigoto.jp/senior/expert_talent/" TargetMode="External"/><Relationship Id="rId1" Type="http://schemas.openxmlformats.org/officeDocument/2006/relationships/slideLayout" Target="../slideLayouts/slideLayout7.xml"/><Relationship Id="rId6" Type="http://schemas.openxmlformats.org/officeDocument/2006/relationships/hyperlink" Target="https://www.pref.saitama.lg.jp/soshiki/a0816/index.html" TargetMode="External"/><Relationship Id="rId11" Type="http://schemas.openxmlformats.org/officeDocument/2006/relationships/hyperlink" Target="http://telework.to/sougyou/zone/" TargetMode="External"/><Relationship Id="rId5" Type="http://schemas.openxmlformats.org/officeDocument/2006/relationships/hyperlink" Target="https://careercenter-branch.com/" TargetMode="External"/><Relationship Id="rId10" Type="http://schemas.openxmlformats.org/officeDocument/2006/relationships/hyperlink" Target="https://telework.to/" TargetMode="External"/><Relationship Id="rId4" Type="http://schemas.openxmlformats.org/officeDocument/2006/relationships/hyperlink" Target="https://www.biz-senior.tokyo/close.html" TargetMode="External"/><Relationship Id="rId9" Type="http://schemas.openxmlformats.org/officeDocument/2006/relationships/hyperlink" Target="https://www.iki-iki-saitama.jp/mirai-colleg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hlw.go.jp/stf/seisakunitsuite/bunya/koyou_roudou/koyou/koureisha/topics/tp120903-1_00001.html" TargetMode="External"/><Relationship Id="rId2" Type="http://schemas.openxmlformats.org/officeDocument/2006/relationships/hyperlink" Target="https://www.meti.go.jp/policy/kisoryoku/index.html" TargetMode="External"/><Relationship Id="rId1" Type="http://schemas.openxmlformats.org/officeDocument/2006/relationships/slideLayout" Target="../slideLayouts/slideLayout7.xml"/><Relationship Id="rId5" Type="http://schemas.openxmlformats.org/officeDocument/2006/relationships/hyperlink" Target="https://www.senior.pref.saitama.lg.jp/index.html" TargetMode="External"/><Relationship Id="rId4" Type="http://schemas.openxmlformats.org/officeDocument/2006/relationships/hyperlink" Target="https://www.iki-iki-saitama.jp/kenkats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7874A78-E8DB-4DA7-B0C8-386092417DA1}"/>
              </a:ext>
            </a:extLst>
          </p:cNvPr>
          <p:cNvSpPr>
            <a:spLocks noGrp="1"/>
          </p:cNvSpPr>
          <p:nvPr>
            <p:ph type="ctrTitle"/>
          </p:nvPr>
        </p:nvSpPr>
        <p:spPr>
          <a:xfrm>
            <a:off x="1097279" y="2507353"/>
            <a:ext cx="10489669" cy="921648"/>
          </a:xfrm>
        </p:spPr>
        <p:txBody>
          <a:bodyPr anchor="t">
            <a:normAutofit fontScale="90000"/>
          </a:bodyPr>
          <a:lstStyle/>
          <a:p>
            <a:r>
              <a:rPr lang="ja-JP" altLang="en-US" sz="6000" dirty="0"/>
              <a:t>人生</a:t>
            </a:r>
            <a:r>
              <a:rPr lang="en-US" altLang="ja-JP" sz="6000" dirty="0"/>
              <a:t>100</a:t>
            </a:r>
            <a:r>
              <a:rPr lang="ja-JP" altLang="en-US" sz="6000" dirty="0"/>
              <a:t>年時代を生きるために</a:t>
            </a:r>
          </a:p>
        </p:txBody>
      </p:sp>
      <p:sp>
        <p:nvSpPr>
          <p:cNvPr id="3" name="字幕 2">
            <a:extLst>
              <a:ext uri="{FF2B5EF4-FFF2-40B4-BE49-F238E27FC236}">
                <a16:creationId xmlns:a16="http://schemas.microsoft.com/office/drawing/2014/main" id="{C89955AB-B96D-4206-A535-52FCE1AEC59A}"/>
              </a:ext>
            </a:extLst>
          </p:cNvPr>
          <p:cNvSpPr>
            <a:spLocks noGrp="1"/>
          </p:cNvSpPr>
          <p:nvPr>
            <p:ph type="subTitle" idx="1"/>
          </p:nvPr>
        </p:nvSpPr>
        <p:spPr>
          <a:xfrm>
            <a:off x="1100051" y="758952"/>
            <a:ext cx="10058400" cy="1263770"/>
          </a:xfrm>
        </p:spPr>
        <p:txBody>
          <a:bodyPr anchor="b">
            <a:normAutofit/>
          </a:bodyPr>
          <a:lstStyle/>
          <a:p>
            <a:r>
              <a:rPr lang="ja-JP" altLang="en-US"/>
              <a:t>社会人基礎力</a:t>
            </a:r>
            <a:endParaRPr lang="en-US" altLang="ja-JP"/>
          </a:p>
          <a:p>
            <a:r>
              <a:rPr lang="ja-JP" altLang="en-US"/>
              <a:t>地域デビュー</a:t>
            </a:r>
            <a:endParaRPr lang="ja-JP" altLang="en-US" dirty="0"/>
          </a:p>
        </p:txBody>
      </p:sp>
      <p:cxnSp>
        <p:nvCxnSpPr>
          <p:cNvPr id="18" name="Straight Connector 9">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2265037"/>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55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1198561" y="606336"/>
            <a:ext cx="79930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a:solidFill>
                  <a:srgbClr val="0000FF"/>
                </a:solidFill>
                <a:latin typeface="Meiryo UI" pitchFamily="50" charset="-128"/>
                <a:ea typeface="Meiryo UI" pitchFamily="50" charset="-128"/>
                <a:cs typeface="Meiryo UI" pitchFamily="50" charset="-128"/>
              </a:rPr>
              <a:t>　～多様な人々とともに、目標に向けて協力する力～</a:t>
            </a:r>
          </a:p>
        </p:txBody>
      </p:sp>
      <p:sp>
        <p:nvSpPr>
          <p:cNvPr id="313348" name="Rectangle 4"/>
          <p:cNvSpPr>
            <a:spLocks noChangeArrowheads="1"/>
          </p:cNvSpPr>
          <p:nvPr/>
        </p:nvSpPr>
        <p:spPr bwMode="auto">
          <a:xfrm>
            <a:off x="5153818" y="1146031"/>
            <a:ext cx="2106612" cy="360362"/>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4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発信力</a:t>
            </a:r>
          </a:p>
        </p:txBody>
      </p:sp>
      <p:sp>
        <p:nvSpPr>
          <p:cNvPr id="28677" name="Rectangle 5"/>
          <p:cNvSpPr>
            <a:spLocks noChangeArrowheads="1"/>
          </p:cNvSpPr>
          <p:nvPr/>
        </p:nvSpPr>
        <p:spPr bwMode="auto">
          <a:xfrm>
            <a:off x="5195093" y="1501631"/>
            <a:ext cx="4992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b="1" dirty="0">
                <a:solidFill>
                  <a:prstClr val="black"/>
                </a:solidFill>
                <a:latin typeface="Meiryo UI" pitchFamily="50" charset="-128"/>
                <a:ea typeface="Meiryo UI" pitchFamily="50" charset="-128"/>
                <a:cs typeface="Meiryo UI" pitchFamily="50" charset="-128"/>
              </a:rPr>
              <a:t>自分の意見をわかりやすく伝える力</a:t>
            </a:r>
          </a:p>
        </p:txBody>
      </p:sp>
      <p:sp>
        <p:nvSpPr>
          <p:cNvPr id="313350" name="Rectangle 6"/>
          <p:cNvSpPr>
            <a:spLocks noChangeArrowheads="1"/>
          </p:cNvSpPr>
          <p:nvPr/>
        </p:nvSpPr>
        <p:spPr bwMode="auto">
          <a:xfrm>
            <a:off x="5153818" y="1874802"/>
            <a:ext cx="2106612" cy="360363"/>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4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傾聴力</a:t>
            </a:r>
          </a:p>
        </p:txBody>
      </p:sp>
      <p:sp>
        <p:nvSpPr>
          <p:cNvPr id="28679" name="Rectangle 7"/>
          <p:cNvSpPr>
            <a:spLocks noChangeArrowheads="1"/>
          </p:cNvSpPr>
          <p:nvPr/>
        </p:nvSpPr>
        <p:spPr bwMode="auto">
          <a:xfrm>
            <a:off x="5195093" y="2190715"/>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b="1" dirty="0">
                <a:solidFill>
                  <a:prstClr val="black"/>
                </a:solidFill>
                <a:latin typeface="Meiryo UI" pitchFamily="50" charset="-128"/>
                <a:ea typeface="Meiryo UI" pitchFamily="50" charset="-128"/>
                <a:cs typeface="Meiryo UI" pitchFamily="50" charset="-128"/>
              </a:rPr>
              <a:t>相手の意見を丁寧に聴く力</a:t>
            </a:r>
          </a:p>
        </p:txBody>
      </p:sp>
      <p:sp>
        <p:nvSpPr>
          <p:cNvPr id="313352" name="Rectangle 8"/>
          <p:cNvSpPr>
            <a:spLocks noChangeArrowheads="1"/>
          </p:cNvSpPr>
          <p:nvPr/>
        </p:nvSpPr>
        <p:spPr bwMode="auto">
          <a:xfrm>
            <a:off x="5153818" y="2595527"/>
            <a:ext cx="2106612" cy="360363"/>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4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柔軟性</a:t>
            </a:r>
          </a:p>
        </p:txBody>
      </p:sp>
      <p:sp>
        <p:nvSpPr>
          <p:cNvPr id="28681" name="Rectangle 9"/>
          <p:cNvSpPr>
            <a:spLocks noChangeArrowheads="1"/>
          </p:cNvSpPr>
          <p:nvPr/>
        </p:nvSpPr>
        <p:spPr bwMode="auto">
          <a:xfrm>
            <a:off x="5195093" y="2946262"/>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b="1" dirty="0">
                <a:solidFill>
                  <a:prstClr val="black"/>
                </a:solidFill>
                <a:latin typeface="Meiryo UI" pitchFamily="50" charset="-128"/>
                <a:ea typeface="Meiryo UI" pitchFamily="50" charset="-128"/>
                <a:cs typeface="Meiryo UI" pitchFamily="50" charset="-128"/>
              </a:rPr>
              <a:t>意見の違いや相手の立場を理解する力</a:t>
            </a:r>
          </a:p>
        </p:txBody>
      </p:sp>
      <p:sp>
        <p:nvSpPr>
          <p:cNvPr id="313354" name="Rectangle 10"/>
          <p:cNvSpPr>
            <a:spLocks noChangeArrowheads="1"/>
          </p:cNvSpPr>
          <p:nvPr/>
        </p:nvSpPr>
        <p:spPr bwMode="auto">
          <a:xfrm>
            <a:off x="5153818" y="3314556"/>
            <a:ext cx="2106612" cy="360362"/>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4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情況把握力</a:t>
            </a:r>
          </a:p>
        </p:txBody>
      </p:sp>
      <p:sp>
        <p:nvSpPr>
          <p:cNvPr id="28683" name="Rectangle 11"/>
          <p:cNvSpPr>
            <a:spLocks noChangeArrowheads="1"/>
          </p:cNvSpPr>
          <p:nvPr/>
        </p:nvSpPr>
        <p:spPr bwMode="auto">
          <a:xfrm>
            <a:off x="5195092" y="3627293"/>
            <a:ext cx="5551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b="1" dirty="0">
                <a:solidFill>
                  <a:prstClr val="black"/>
                </a:solidFill>
                <a:latin typeface="Meiryo UI" pitchFamily="50" charset="-128"/>
                <a:ea typeface="Meiryo UI" pitchFamily="50" charset="-128"/>
                <a:cs typeface="Meiryo UI" pitchFamily="50" charset="-128"/>
              </a:rPr>
              <a:t>自分と周囲の人々や物事との関係性を理解する力</a:t>
            </a:r>
          </a:p>
        </p:txBody>
      </p:sp>
      <p:sp>
        <p:nvSpPr>
          <p:cNvPr id="313356" name="Rectangle 12"/>
          <p:cNvSpPr>
            <a:spLocks noChangeArrowheads="1"/>
          </p:cNvSpPr>
          <p:nvPr/>
        </p:nvSpPr>
        <p:spPr bwMode="auto">
          <a:xfrm>
            <a:off x="5153818" y="4030627"/>
            <a:ext cx="2106612" cy="360363"/>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4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規律性</a:t>
            </a:r>
          </a:p>
        </p:txBody>
      </p:sp>
      <p:sp>
        <p:nvSpPr>
          <p:cNvPr id="28685" name="Rectangle 13"/>
          <p:cNvSpPr>
            <a:spLocks noChangeArrowheads="1"/>
          </p:cNvSpPr>
          <p:nvPr/>
        </p:nvSpPr>
        <p:spPr bwMode="auto">
          <a:xfrm>
            <a:off x="5195093" y="4348018"/>
            <a:ext cx="4992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b="1" dirty="0">
                <a:solidFill>
                  <a:prstClr val="black"/>
                </a:solidFill>
                <a:latin typeface="Meiryo UI" pitchFamily="50" charset="-128"/>
                <a:ea typeface="Meiryo UI" pitchFamily="50" charset="-128"/>
                <a:cs typeface="Meiryo UI" pitchFamily="50" charset="-128"/>
              </a:rPr>
              <a:t>社会のルールや人との約束を守る力</a:t>
            </a:r>
          </a:p>
        </p:txBody>
      </p:sp>
      <p:sp>
        <p:nvSpPr>
          <p:cNvPr id="313358" name="Rectangle 14"/>
          <p:cNvSpPr>
            <a:spLocks noChangeArrowheads="1"/>
          </p:cNvSpPr>
          <p:nvPr/>
        </p:nvSpPr>
        <p:spPr bwMode="auto">
          <a:xfrm>
            <a:off x="5155410" y="4682981"/>
            <a:ext cx="2106613" cy="360362"/>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0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ｽﾄﾚｽｺﾝﾄﾛｰﾙ力</a:t>
            </a:r>
          </a:p>
        </p:txBody>
      </p:sp>
      <p:sp>
        <p:nvSpPr>
          <p:cNvPr id="28687" name="Rectangle 15"/>
          <p:cNvSpPr>
            <a:spLocks noChangeArrowheads="1"/>
          </p:cNvSpPr>
          <p:nvPr/>
        </p:nvSpPr>
        <p:spPr bwMode="auto">
          <a:xfrm>
            <a:off x="5195093" y="4986193"/>
            <a:ext cx="4992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b="1" dirty="0">
                <a:solidFill>
                  <a:prstClr val="black"/>
                </a:solidFill>
                <a:latin typeface="Meiryo UI" pitchFamily="50" charset="-128"/>
                <a:ea typeface="Meiryo UI" pitchFamily="50" charset="-128"/>
                <a:cs typeface="Meiryo UI" pitchFamily="50" charset="-128"/>
              </a:rPr>
              <a:t>ストレスの発生源に対応する力</a:t>
            </a:r>
          </a:p>
        </p:txBody>
      </p:sp>
      <p:sp>
        <p:nvSpPr>
          <p:cNvPr id="20" name="スライド番号プレースホルダー 1"/>
          <p:cNvSpPr>
            <a:spLocks noGrp="1"/>
          </p:cNvSpPr>
          <p:nvPr>
            <p:ph type="sldNum" sz="quarter" idx="12"/>
          </p:nvPr>
        </p:nvSpPr>
        <p:spPr/>
        <p:txBody>
          <a:bodyPr/>
          <a:lstStyle/>
          <a:p>
            <a:fld id="{18F1A362-C343-4F29-BA0A-0DA1A91E53E8}" type="slidenum">
              <a:rPr lang="ja-JP" altLang="en-US"/>
              <a:pPr/>
              <a:t>10</a:t>
            </a:fld>
            <a:endParaRPr lang="ja-JP" altLang="en-US" dirty="0"/>
          </a:p>
        </p:txBody>
      </p:sp>
      <p:pic>
        <p:nvPicPr>
          <p:cNvPr id="28688" name="Picture 16" descr="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803400"/>
            <a:ext cx="3433763" cy="3024188"/>
          </a:xfrm>
          <a:solidFill>
            <a:srgbClr val="99CCFF"/>
          </a:solidFill>
          <a:ln>
            <a:solidFill>
              <a:schemeClr val="tx1"/>
            </a:solidFill>
            <a:miter lim="800000"/>
            <a:headEnd/>
            <a:tailEnd/>
          </a:ln>
        </p:spPr>
      </p:pic>
      <p:sp>
        <p:nvSpPr>
          <p:cNvPr id="19" name="角丸四角形 18"/>
          <p:cNvSpPr/>
          <p:nvPr/>
        </p:nvSpPr>
        <p:spPr>
          <a:xfrm>
            <a:off x="187325" y="55637"/>
            <a:ext cx="6769100" cy="638175"/>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w="3175">
            <a:solidFill>
              <a:schemeClr val="tx1"/>
            </a:solidFill>
          </a:ln>
        </p:spPr>
        <p:txBody>
          <a:bodyPr lIns="0" tIns="0" rIns="0" bIns="0" anchor="ctr"/>
          <a:lstStyle/>
          <a:p>
            <a:pPr algn="ctr">
              <a:defRPr/>
            </a:pPr>
            <a:r>
              <a:rPr lang="en-US" altLang="ja-JP" sz="2800" b="1" dirty="0">
                <a:solidFill>
                  <a:prstClr val="black"/>
                </a:solidFill>
                <a:latin typeface="Meiryo UI" pitchFamily="50" charset="-128"/>
                <a:ea typeface="Meiryo UI" pitchFamily="50" charset="-128"/>
                <a:cs typeface="Meiryo UI" pitchFamily="50" charset="-128"/>
              </a:rPr>
              <a:t>『</a:t>
            </a:r>
            <a:r>
              <a:rPr lang="ja-JP" altLang="en-US" sz="2800" b="1" dirty="0">
                <a:solidFill>
                  <a:prstClr val="black"/>
                </a:solidFill>
                <a:latin typeface="Meiryo UI" pitchFamily="50" charset="-128"/>
                <a:ea typeface="Meiryo UI" pitchFamily="50" charset="-128"/>
                <a:cs typeface="Meiryo UI" pitchFamily="50" charset="-128"/>
              </a:rPr>
              <a:t>チームで働く力（</a:t>
            </a:r>
            <a:r>
              <a:rPr lang="en-US" altLang="ja-JP" sz="2800" b="1" dirty="0">
                <a:solidFill>
                  <a:prstClr val="black"/>
                </a:solidFill>
                <a:latin typeface="Meiryo UI" pitchFamily="50" charset="-128"/>
                <a:ea typeface="Meiryo UI" pitchFamily="50" charset="-128"/>
                <a:cs typeface="Meiryo UI" pitchFamily="50" charset="-128"/>
              </a:rPr>
              <a:t>Teamwork</a:t>
            </a:r>
            <a:r>
              <a:rPr lang="ja-JP" altLang="en-US" sz="2800" b="1" dirty="0">
                <a:solidFill>
                  <a:prstClr val="black"/>
                </a:solidFill>
                <a:latin typeface="Meiryo UI" pitchFamily="50" charset="-128"/>
                <a:ea typeface="Meiryo UI" pitchFamily="50" charset="-128"/>
                <a:cs typeface="Meiryo UI" pitchFamily="50" charset="-128"/>
              </a:rPr>
              <a:t>）</a:t>
            </a:r>
            <a:r>
              <a:rPr lang="en-US" altLang="ja-JP" sz="2800" b="1" dirty="0">
                <a:solidFill>
                  <a:prstClr val="black"/>
                </a:solidFill>
                <a:latin typeface="Meiryo UI" pitchFamily="50" charset="-128"/>
                <a:ea typeface="Meiryo UI" pitchFamily="50" charset="-128"/>
                <a:cs typeface="Meiryo UI" pitchFamily="50" charset="-128"/>
              </a:rPr>
              <a:t>』</a:t>
            </a:r>
            <a:endParaRPr lang="ja-JP" altLang="en-US" sz="2800" b="1" dirty="0">
              <a:solidFill>
                <a:prstClr val="black"/>
              </a:solidFill>
              <a:latin typeface="Meiryo UI" pitchFamily="50" charset="-128"/>
              <a:ea typeface="Meiryo UI" pitchFamily="50" charset="-128"/>
              <a:cs typeface="Meiryo UI" pitchFamily="50" charset="-128"/>
            </a:endParaRPr>
          </a:p>
        </p:txBody>
      </p:sp>
      <p:sp>
        <p:nvSpPr>
          <p:cNvPr id="28690" name="テキスト ボックス 1"/>
          <p:cNvSpPr txBox="1">
            <a:spLocks noChangeArrowheads="1"/>
          </p:cNvSpPr>
          <p:nvPr/>
        </p:nvSpPr>
        <p:spPr bwMode="auto">
          <a:xfrm>
            <a:off x="1412079" y="5437151"/>
            <a:ext cx="93281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ja-JP" sz="2800" b="1" i="1" dirty="0">
                <a:solidFill>
                  <a:prstClr val="black"/>
                </a:solidFill>
                <a:latin typeface="Meiryo UI" pitchFamily="50" charset="-128"/>
                <a:ea typeface="Meiryo UI" pitchFamily="50" charset="-128"/>
                <a:cs typeface="Meiryo UI" pitchFamily="50" charset="-128"/>
              </a:rPr>
              <a:t>グループ内の協調性だけに留まらす、</a:t>
            </a:r>
            <a:r>
              <a:rPr lang="ja-JP" altLang="ja-JP" sz="2800" b="1" i="1" dirty="0">
                <a:solidFill>
                  <a:srgbClr val="FF0000"/>
                </a:solidFill>
                <a:latin typeface="Meiryo UI" pitchFamily="50" charset="-128"/>
                <a:ea typeface="Meiryo UI" pitchFamily="50" charset="-128"/>
                <a:cs typeface="Meiryo UI" pitchFamily="50" charset="-128"/>
              </a:rPr>
              <a:t>多様な人々との繋がりや協働を生み出す力</a:t>
            </a:r>
            <a:r>
              <a:rPr lang="ja-JP" altLang="en-US" sz="2800" b="1" i="1" dirty="0">
                <a:solidFill>
                  <a:prstClr val="black"/>
                </a:solidFill>
                <a:latin typeface="Meiryo UI" pitchFamily="50" charset="-128"/>
                <a:ea typeface="Meiryo UI" pitchFamily="50" charset="-128"/>
                <a:cs typeface="Meiryo UI" pitchFamily="50" charset="-128"/>
              </a:rPr>
              <a:t>が求められている</a:t>
            </a:r>
            <a:r>
              <a:rPr lang="ja-JP" altLang="ja-JP" sz="2800" b="1" i="1" dirty="0">
                <a:solidFill>
                  <a:prstClr val="black"/>
                </a:solidFill>
                <a:latin typeface="Meiryo UI" pitchFamily="50" charset="-128"/>
                <a:ea typeface="Meiryo UI" pitchFamily="50" charset="-128"/>
                <a:cs typeface="Meiryo UI" pitchFamily="50" charset="-128"/>
              </a:rPr>
              <a:t>。</a:t>
            </a:r>
            <a:endParaRPr lang="ja-JP" altLang="en-US" sz="2800" b="1" i="1"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8175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二等辺三角形 10"/>
          <p:cNvSpPr/>
          <p:nvPr/>
        </p:nvSpPr>
        <p:spPr>
          <a:xfrm rot="16200000">
            <a:off x="551049" y="2840388"/>
            <a:ext cx="3312582" cy="2649985"/>
          </a:xfrm>
          <a:prstGeom prst="triangle">
            <a:avLst/>
          </a:prstGeom>
          <a:gradFill>
            <a:gsLst>
              <a:gs pos="0">
                <a:schemeClr val="accent1">
                  <a:lumMod val="5000"/>
                  <a:lumOff val="95000"/>
                </a:schemeClr>
              </a:gs>
              <a:gs pos="30000">
                <a:srgbClr val="FFCC99"/>
              </a:gs>
              <a:gs pos="100000">
                <a:srgbClr val="FF9966"/>
              </a:gs>
            </a:gsLst>
            <a:lin ang="16200000" scaled="1"/>
          </a:gra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12" name="台形 11"/>
          <p:cNvSpPr/>
          <p:nvPr/>
        </p:nvSpPr>
        <p:spPr>
          <a:xfrm rot="16200000">
            <a:off x="4569794" y="1290670"/>
            <a:ext cx="4320481" cy="5687020"/>
          </a:xfrm>
          <a:prstGeom prst="trapezoid">
            <a:avLst>
              <a:gd name="adj" fmla="val 8872"/>
            </a:avLst>
          </a:prstGeom>
          <a:gradFill>
            <a:gsLst>
              <a:gs pos="0">
                <a:schemeClr val="accent1">
                  <a:lumMod val="5000"/>
                  <a:lumOff val="95000"/>
                </a:schemeClr>
              </a:gs>
              <a:gs pos="100000">
                <a:srgbClr val="FFCC99"/>
              </a:gs>
            </a:gsLst>
            <a:lin ang="16200000" scaled="1"/>
          </a:gradFill>
          <a:ln>
            <a:gradFill flip="none" rotWithShape="1">
              <a:gsLst>
                <a:gs pos="0">
                  <a:schemeClr val="accent1">
                    <a:lumMod val="5000"/>
                    <a:lumOff val="95000"/>
                  </a:schemeClr>
                </a:gs>
                <a:gs pos="30000">
                  <a:srgbClr val="FF6600"/>
                </a:gs>
                <a:gs pos="83000">
                  <a:srgbClr val="FF6600"/>
                </a:gs>
                <a:gs pos="100000">
                  <a:srgbClr val="FF6600"/>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13" name="正方形/長方形 12"/>
          <p:cNvSpPr/>
          <p:nvPr/>
        </p:nvSpPr>
        <p:spPr>
          <a:xfrm>
            <a:off x="818195" y="3968610"/>
            <a:ext cx="1872288" cy="398769"/>
          </a:xfrm>
          <a:prstGeom prst="rect">
            <a:avLst/>
          </a:prstGeom>
          <a:gradFill>
            <a:gsLst>
              <a:gs pos="0">
                <a:srgbClr val="FFCC99"/>
              </a:gs>
              <a:gs pos="67000">
                <a:srgbClr val="FF6600"/>
              </a:gs>
              <a:gs pos="84000">
                <a:srgbClr val="FF6600"/>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14" name="楕円 13"/>
          <p:cNvSpPr/>
          <p:nvPr/>
        </p:nvSpPr>
        <p:spPr>
          <a:xfrm>
            <a:off x="2677727" y="2438596"/>
            <a:ext cx="2592288" cy="344141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ＭＳ Ｐゴシック" panose="020B0600070205080204" pitchFamily="50" charset="-128"/>
            </a:endParaRPr>
          </a:p>
        </p:txBody>
      </p:sp>
      <p:sp>
        <p:nvSpPr>
          <p:cNvPr id="15" name="星 10 14"/>
          <p:cNvSpPr/>
          <p:nvPr/>
        </p:nvSpPr>
        <p:spPr>
          <a:xfrm>
            <a:off x="3026292" y="2050851"/>
            <a:ext cx="1945707" cy="1271050"/>
          </a:xfrm>
          <a:prstGeom prst="star10">
            <a:avLst>
              <a:gd name="adj" fmla="val 40258"/>
              <a:gd name="hf" fmla="val 105146"/>
            </a:avLst>
          </a:prstGeom>
          <a:gradFill flip="none" rotWithShape="1">
            <a:gsLst>
              <a:gs pos="0">
                <a:schemeClr val="accent1">
                  <a:lumMod val="5000"/>
                  <a:lumOff val="95000"/>
                </a:schemeClr>
              </a:gs>
              <a:gs pos="30000">
                <a:srgbClr val="FFCCFF"/>
              </a:gs>
              <a:gs pos="70000">
                <a:srgbClr val="FF99FF"/>
              </a:gs>
              <a:gs pos="100000">
                <a:srgbClr val="FF66FF"/>
              </a:gs>
            </a:gsLst>
            <a:path path="circle">
              <a:fillToRect l="50000" t="50000" r="50000" b="50000"/>
            </a:path>
            <a:tileRect/>
          </a:gra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16" name="テキスト ボックス 15"/>
          <p:cNvSpPr txBox="1">
            <a:spLocks noChangeArrowheads="1"/>
          </p:cNvSpPr>
          <p:nvPr/>
        </p:nvSpPr>
        <p:spPr bwMode="auto">
          <a:xfrm>
            <a:off x="810342" y="53011"/>
            <a:ext cx="9015277"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hangingPunct="1">
              <a:defRPr/>
            </a:pPr>
            <a:r>
              <a:rPr lang="ja-JP" altLang="en-US" sz="2215" b="1" dirty="0">
                <a:solidFill>
                  <a:prstClr val="black"/>
                </a:solidFill>
                <a:latin typeface="Meiryo UI" pitchFamily="50" charset="-128"/>
                <a:ea typeface="Meiryo UI" pitchFamily="50" charset="-128"/>
                <a:cs typeface="Meiryo UI" pitchFamily="50" charset="-128"/>
              </a:rPr>
              <a:t>「人生</a:t>
            </a:r>
            <a:r>
              <a:rPr lang="en-US" altLang="ja-JP" sz="2215" b="1" dirty="0">
                <a:solidFill>
                  <a:prstClr val="black"/>
                </a:solidFill>
                <a:latin typeface="Meiryo UI" pitchFamily="50" charset="-128"/>
                <a:ea typeface="Meiryo UI" pitchFamily="50" charset="-128"/>
                <a:cs typeface="Meiryo UI" pitchFamily="50" charset="-128"/>
              </a:rPr>
              <a:t>100</a:t>
            </a:r>
            <a:r>
              <a:rPr lang="ja-JP" altLang="en-US" sz="2215" b="1" dirty="0">
                <a:solidFill>
                  <a:prstClr val="black"/>
                </a:solidFill>
                <a:latin typeface="Meiryo UI" pitchFamily="50" charset="-128"/>
                <a:ea typeface="Meiryo UI" pitchFamily="50" charset="-128"/>
                <a:cs typeface="Meiryo UI" pitchFamily="50" charset="-128"/>
              </a:rPr>
              <a:t>年時代の社会人基礎力」とは</a:t>
            </a:r>
          </a:p>
        </p:txBody>
      </p:sp>
      <p:sp>
        <p:nvSpPr>
          <p:cNvPr id="17" name="AutoShape 25"/>
          <p:cNvSpPr>
            <a:spLocks noChangeArrowheads="1"/>
          </p:cNvSpPr>
          <p:nvPr/>
        </p:nvSpPr>
        <p:spPr bwMode="auto">
          <a:xfrm>
            <a:off x="869083" y="491816"/>
            <a:ext cx="8786163" cy="1286486"/>
          </a:xfrm>
          <a:prstGeom prst="roundRect">
            <a:avLst>
              <a:gd name="adj" fmla="val 0"/>
            </a:avLst>
          </a:prstGeom>
          <a:solidFill>
            <a:srgbClr val="99D6EC"/>
          </a:solidFill>
          <a:ln w="19050">
            <a:noFill/>
            <a:headEnd/>
            <a:tailEnd/>
          </a:ln>
        </p:spPr>
        <p:style>
          <a:lnRef idx="2">
            <a:schemeClr val="accent1"/>
          </a:lnRef>
          <a:fillRef idx="1">
            <a:schemeClr val="lt1"/>
          </a:fillRef>
          <a:effectRef idx="0">
            <a:schemeClr val="accent1"/>
          </a:effectRef>
          <a:fontRef idx="minor">
            <a:schemeClr val="dk1"/>
          </a:fontRef>
        </p:style>
        <p:txBody>
          <a:bodyPr lIns="166154" tIns="29641" rIns="166154" bIns="29641" anchor="ctr"/>
          <a:lstStyle/>
          <a:p>
            <a:pPr algn="just" defTabSz="879828">
              <a:spcBef>
                <a:spcPts val="277"/>
              </a:spcBef>
              <a:spcAft>
                <a:spcPts val="277"/>
              </a:spcAft>
              <a:defRPr/>
            </a:pPr>
            <a:r>
              <a:rPr lang="ja-JP" altLang="en-US" sz="166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「人生</a:t>
            </a:r>
            <a:r>
              <a:rPr lang="en-US" altLang="ja-JP" sz="166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6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年時代の社会人基礎力」は、</a:t>
            </a:r>
            <a:r>
              <a:rPr lang="ja-JP" altLang="en-US" sz="1662"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これまで以上に長くなる個人の企業・組織・社会との関わりの中で、ライフステージの各段階で活躍し続けるために求められる力</a:t>
            </a:r>
            <a:r>
              <a:rPr lang="ja-JP" altLang="en-US" sz="166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と定義され、社会人基礎力の３つの能力／</a:t>
            </a:r>
            <a:r>
              <a:rPr lang="en-US" altLang="ja-JP" sz="166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6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の能力要素を内容としつつ、</a:t>
            </a:r>
            <a:r>
              <a:rPr lang="ja-JP" altLang="en-US" sz="1662"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能力を発揮するにあたって、自己を認識してリフレクション（振り返り）しながら、目的、学び、統合のバランスを図ることが、自らキャリアを切りひらいていく上で必要</a:t>
            </a:r>
            <a:r>
              <a:rPr lang="ja-JP" altLang="en-US" sz="166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と位置付けられる。</a:t>
            </a:r>
          </a:p>
        </p:txBody>
      </p:sp>
      <p:sp>
        <p:nvSpPr>
          <p:cNvPr id="19" name="テキスト ボックス 18"/>
          <p:cNvSpPr txBox="1"/>
          <p:nvPr/>
        </p:nvSpPr>
        <p:spPr>
          <a:xfrm>
            <a:off x="3114445" y="2171101"/>
            <a:ext cx="1769403" cy="983346"/>
          </a:xfrm>
          <a:prstGeom prst="rect">
            <a:avLst/>
          </a:prstGeom>
          <a:noFill/>
        </p:spPr>
        <p:txBody>
          <a:bodyPr wrap="square" rtlCol="0" anchor="ctr">
            <a:spAutoFit/>
          </a:bodyPr>
          <a:lstStyle/>
          <a:p>
            <a:pPr algn="ctr" defTabSz="844083">
              <a:defRPr/>
            </a:pP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どう活躍するか</a:t>
            </a:r>
            <a:endPar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4083">
              <a:spcAft>
                <a:spcPts val="277"/>
              </a:spcAft>
              <a:defRPr/>
            </a:pPr>
            <a:r>
              <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目的</a:t>
            </a:r>
            <a:r>
              <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defTabSz="844083">
              <a:defRPr/>
            </a:pPr>
            <a:r>
              <a:rPr lang="ja-JP" altLang="en-US" sz="1108" dirty="0">
                <a:solidFill>
                  <a:prstClr val="black"/>
                </a:solidFill>
                <a:latin typeface="Meiryo UI" panose="020B0604030504040204" pitchFamily="50" charset="-128"/>
                <a:ea typeface="Meiryo UI" panose="020B0604030504040204" pitchFamily="50" charset="-128"/>
              </a:rPr>
              <a:t>自己実現や社会貢献</a:t>
            </a:r>
            <a:endParaRPr lang="en-US" altLang="ja-JP" sz="1108" dirty="0">
              <a:solidFill>
                <a:prstClr val="black"/>
              </a:solidFill>
              <a:latin typeface="Meiryo UI" panose="020B0604030504040204" pitchFamily="50" charset="-128"/>
              <a:ea typeface="Meiryo UI" panose="020B0604030504040204" pitchFamily="50" charset="-128"/>
            </a:endParaRPr>
          </a:p>
          <a:p>
            <a:pPr algn="ctr" defTabSz="844083">
              <a:defRPr/>
            </a:pPr>
            <a:r>
              <a:rPr lang="ja-JP" altLang="en-US" sz="1108" dirty="0">
                <a:solidFill>
                  <a:prstClr val="black"/>
                </a:solidFill>
                <a:latin typeface="Meiryo UI" panose="020B0604030504040204" pitchFamily="50" charset="-128"/>
                <a:ea typeface="Meiryo UI" panose="020B0604030504040204" pitchFamily="50" charset="-128"/>
              </a:rPr>
              <a:t>に向けて行動する</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20" name="額縁 19"/>
          <p:cNvSpPr/>
          <p:nvPr/>
        </p:nvSpPr>
        <p:spPr>
          <a:xfrm>
            <a:off x="3233073" y="3335127"/>
            <a:ext cx="1528785" cy="580413"/>
          </a:xfrm>
          <a:prstGeom prst="beve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846"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３つの視点</a:t>
            </a:r>
            <a:endParaRPr lang="en-US" altLang="ja-JP" sz="1846"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2" name="正方形/長方形 21"/>
          <p:cNvSpPr/>
          <p:nvPr/>
        </p:nvSpPr>
        <p:spPr>
          <a:xfrm>
            <a:off x="2727943" y="3968607"/>
            <a:ext cx="3383240" cy="398814"/>
          </a:xfrm>
          <a:prstGeom prst="rect">
            <a:avLst/>
          </a:prstGeom>
          <a:gradFill>
            <a:gsLst>
              <a:gs pos="0">
                <a:srgbClr val="FFCC99"/>
              </a:gs>
              <a:gs pos="67000">
                <a:srgbClr val="FF6600"/>
              </a:gs>
              <a:gs pos="84000">
                <a:srgbClr val="FF6600"/>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23" name="テキスト ボックス 22"/>
          <p:cNvSpPr txBox="1"/>
          <p:nvPr/>
        </p:nvSpPr>
        <p:spPr>
          <a:xfrm>
            <a:off x="1001850" y="3937997"/>
            <a:ext cx="3484015" cy="433196"/>
          </a:xfrm>
          <a:prstGeom prst="rect">
            <a:avLst/>
          </a:prstGeom>
          <a:noFill/>
        </p:spPr>
        <p:txBody>
          <a:bodyPr wrap="square" rtlCol="0">
            <a:spAutoFit/>
          </a:bodyPr>
          <a:lstStyle/>
          <a:p>
            <a:pPr defTabSz="844083">
              <a:defRPr/>
            </a:pPr>
            <a:r>
              <a:rPr lang="ja-JP" altLang="en-US" sz="2215"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リフレクション （振り返り）</a:t>
            </a:r>
          </a:p>
        </p:txBody>
      </p:sp>
      <p:sp>
        <p:nvSpPr>
          <p:cNvPr id="24" name="楕円 23"/>
          <p:cNvSpPr/>
          <p:nvPr/>
        </p:nvSpPr>
        <p:spPr>
          <a:xfrm>
            <a:off x="6105773" y="2116096"/>
            <a:ext cx="3176846" cy="4014741"/>
          </a:xfrm>
          <a:prstGeom prst="ellipse">
            <a:avLst/>
          </a:prstGeom>
          <a:solidFill>
            <a:schemeClr val="bg1"/>
          </a:solidFill>
          <a:ln w="1016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ＭＳ Ｐゴシック" panose="020B0600070205080204" pitchFamily="50" charset="-128"/>
            </a:endParaRPr>
          </a:p>
        </p:txBody>
      </p:sp>
      <p:sp>
        <p:nvSpPr>
          <p:cNvPr id="25" name="右矢印 24"/>
          <p:cNvSpPr/>
          <p:nvPr/>
        </p:nvSpPr>
        <p:spPr>
          <a:xfrm>
            <a:off x="6155987" y="3766549"/>
            <a:ext cx="3422966" cy="803037"/>
          </a:xfrm>
          <a:prstGeom prst="rightArrow">
            <a:avLst>
              <a:gd name="adj1" fmla="val 50000"/>
              <a:gd name="adj2" fmla="val 62128"/>
            </a:avLst>
          </a:prstGeom>
          <a:gradFill>
            <a:gsLst>
              <a:gs pos="78000">
                <a:srgbClr val="FF6600"/>
              </a:gs>
              <a:gs pos="23000">
                <a:srgbClr val="FFCC99"/>
              </a:gs>
              <a:gs pos="58000">
                <a:srgbClr val="FF6600"/>
              </a:gs>
              <a:gs pos="0">
                <a:schemeClr val="accent1">
                  <a:lumMod val="20000"/>
                  <a:lumOff val="80000"/>
                </a:schemeClr>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26" name="額縁 25"/>
          <p:cNvSpPr/>
          <p:nvPr/>
        </p:nvSpPr>
        <p:spPr>
          <a:xfrm>
            <a:off x="6709610" y="3222852"/>
            <a:ext cx="1990867" cy="691725"/>
          </a:xfrm>
          <a:prstGeom prst="bevel">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846"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３つの能力</a:t>
            </a:r>
            <a:endParaRPr lang="en-US" altLang="ja-JP" sz="1846"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4083">
              <a:defRPr/>
            </a:pPr>
            <a:r>
              <a:rPr lang="en-US" altLang="ja-JP" sz="1846"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a:t>
            </a:r>
            <a:r>
              <a:rPr lang="ja-JP" altLang="en-US" sz="1846"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の能力要素</a:t>
            </a:r>
          </a:p>
        </p:txBody>
      </p:sp>
      <p:grpSp>
        <p:nvGrpSpPr>
          <p:cNvPr id="27" name="グループ化 26"/>
          <p:cNvGrpSpPr/>
          <p:nvPr/>
        </p:nvGrpSpPr>
        <p:grpSpPr>
          <a:xfrm>
            <a:off x="6790207" y="1778302"/>
            <a:ext cx="1861962" cy="1345198"/>
            <a:chOff x="618163" y="2520188"/>
            <a:chExt cx="3303206" cy="1440160"/>
          </a:xfrm>
        </p:grpSpPr>
        <p:sp>
          <p:nvSpPr>
            <p:cNvPr id="28" name="楕円 27"/>
            <p:cNvSpPr/>
            <p:nvPr/>
          </p:nvSpPr>
          <p:spPr>
            <a:xfrm>
              <a:off x="618163" y="2520188"/>
              <a:ext cx="3240360" cy="1440160"/>
            </a:xfrm>
            <a:prstGeom prst="ellipse">
              <a:avLst/>
            </a:prstGeom>
            <a:gradFill>
              <a:gsLst>
                <a:gs pos="0">
                  <a:schemeClr val="accent1">
                    <a:lumMod val="5000"/>
                    <a:lumOff val="95000"/>
                  </a:schemeClr>
                </a:gs>
                <a:gs pos="40000">
                  <a:srgbClr val="FFCCFF"/>
                </a:gs>
                <a:gs pos="100000">
                  <a:srgbClr val="FF99FF"/>
                </a:gs>
              </a:gsLst>
              <a:lin ang="5400000" scaled="1"/>
            </a:gra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ＭＳ Ｐゴシック" panose="020B0600070205080204" pitchFamily="50" charset="-128"/>
              </a:endParaRPr>
            </a:p>
          </p:txBody>
        </p:sp>
        <p:sp>
          <p:nvSpPr>
            <p:cNvPr id="29" name="テキスト ボックス 28"/>
            <p:cNvSpPr txBox="1"/>
            <p:nvPr/>
          </p:nvSpPr>
          <p:spPr>
            <a:xfrm>
              <a:off x="681010" y="2826485"/>
              <a:ext cx="3240359" cy="880805"/>
            </a:xfrm>
            <a:prstGeom prst="rect">
              <a:avLst/>
            </a:prstGeom>
            <a:noFill/>
          </p:spPr>
          <p:txBody>
            <a:bodyPr wrap="square" rtlCol="0" anchor="ctr">
              <a:spAutoFit/>
            </a:bodyPr>
            <a:lstStyle/>
            <a:p>
              <a:pPr algn="ctr" defTabSz="844083">
                <a:spcAft>
                  <a:spcPts val="554"/>
                </a:spcAft>
                <a:defRPr/>
              </a:pP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前に踏み出す力</a:t>
              </a:r>
              <a:endPar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主体性、働きかけ力、</a:t>
              </a:r>
              <a:endParaRPr lang="en-US" altLang="ja-JP" sz="1292" dirty="0">
                <a:solidFill>
                  <a:prstClr val="black"/>
                </a:solidFill>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実行力</a:t>
              </a:r>
            </a:p>
          </p:txBody>
        </p:sp>
      </p:grpSp>
      <p:grpSp>
        <p:nvGrpSpPr>
          <p:cNvPr id="30" name="グループ化 29"/>
          <p:cNvGrpSpPr/>
          <p:nvPr/>
        </p:nvGrpSpPr>
        <p:grpSpPr>
          <a:xfrm>
            <a:off x="7839483" y="4871174"/>
            <a:ext cx="1815764" cy="1460815"/>
            <a:chOff x="5983057" y="2491585"/>
            <a:chExt cx="3240360" cy="1440160"/>
          </a:xfrm>
        </p:grpSpPr>
        <p:sp>
          <p:nvSpPr>
            <p:cNvPr id="31" name="楕円 30"/>
            <p:cNvSpPr/>
            <p:nvPr/>
          </p:nvSpPr>
          <p:spPr>
            <a:xfrm>
              <a:off x="5983057" y="2491585"/>
              <a:ext cx="3240360" cy="1440160"/>
            </a:xfrm>
            <a:prstGeom prst="ellipse">
              <a:avLst/>
            </a:prstGeom>
            <a:gradFill>
              <a:gsLst>
                <a:gs pos="0">
                  <a:schemeClr val="accent1">
                    <a:lumMod val="5000"/>
                    <a:lumOff val="95000"/>
                  </a:schemeClr>
                </a:gs>
                <a:gs pos="40000">
                  <a:srgbClr val="FFFFCC"/>
                </a:gs>
                <a:gs pos="100000">
                  <a:srgbClr val="FFFF99"/>
                </a:gs>
              </a:gsLst>
              <a:lin ang="5400000" scaled="1"/>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477" dirty="0">
                <a:solidFill>
                  <a:prstClr val="white"/>
                </a:solidFill>
                <a:latin typeface="Calibri"/>
                <a:ea typeface="ＭＳ Ｐゴシック" panose="020B0600070205080204" pitchFamily="50" charset="-128"/>
              </a:endParaRPr>
            </a:p>
          </p:txBody>
        </p:sp>
        <p:sp>
          <p:nvSpPr>
            <p:cNvPr id="32" name="テキスト ボックス 31"/>
            <p:cNvSpPr txBox="1"/>
            <p:nvPr/>
          </p:nvSpPr>
          <p:spPr>
            <a:xfrm>
              <a:off x="5983057" y="2711283"/>
              <a:ext cx="3240358" cy="1007118"/>
            </a:xfrm>
            <a:prstGeom prst="rect">
              <a:avLst/>
            </a:prstGeom>
            <a:noFill/>
          </p:spPr>
          <p:txBody>
            <a:bodyPr wrap="square" rtlCol="0" anchor="ctr">
              <a:spAutoFit/>
            </a:bodyPr>
            <a:lstStyle/>
            <a:p>
              <a:pPr algn="ctr" defTabSz="844083">
                <a:spcAft>
                  <a:spcPts val="554"/>
                </a:spcAft>
                <a:defRPr/>
              </a:pP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考え抜く力</a:t>
              </a:r>
              <a:endPar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課題発見力、</a:t>
              </a:r>
              <a:endParaRPr lang="en-US" altLang="ja-JP" sz="1292" dirty="0">
                <a:solidFill>
                  <a:prstClr val="black"/>
                </a:solidFill>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計画力、</a:t>
              </a:r>
              <a:endParaRPr lang="en-US" altLang="ja-JP" sz="1292" dirty="0">
                <a:solidFill>
                  <a:prstClr val="black"/>
                </a:solidFill>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想像力</a:t>
              </a:r>
            </a:p>
          </p:txBody>
        </p:sp>
      </p:grpSp>
      <p:grpSp>
        <p:nvGrpSpPr>
          <p:cNvPr id="33" name="グループ化 32"/>
          <p:cNvGrpSpPr/>
          <p:nvPr/>
        </p:nvGrpSpPr>
        <p:grpSpPr>
          <a:xfrm>
            <a:off x="5931052" y="4886808"/>
            <a:ext cx="1815764" cy="1429542"/>
            <a:chOff x="3298240" y="5055924"/>
            <a:chExt cx="3240360" cy="1440160"/>
          </a:xfrm>
        </p:grpSpPr>
        <p:sp>
          <p:nvSpPr>
            <p:cNvPr id="34" name="楕円 33"/>
            <p:cNvSpPr/>
            <p:nvPr/>
          </p:nvSpPr>
          <p:spPr>
            <a:xfrm>
              <a:off x="3298240" y="5055924"/>
              <a:ext cx="3240360" cy="1440160"/>
            </a:xfrm>
            <a:prstGeom prst="ellipse">
              <a:avLst/>
            </a:prstGeom>
            <a:gradFill>
              <a:gsLst>
                <a:gs pos="0">
                  <a:schemeClr val="accent1">
                    <a:lumMod val="5000"/>
                    <a:lumOff val="95000"/>
                  </a:schemeClr>
                </a:gs>
                <a:gs pos="40000">
                  <a:srgbClr val="CCECFF"/>
                </a:gs>
                <a:gs pos="100000">
                  <a:srgbClr val="99CCFF"/>
                </a:gs>
              </a:gsLst>
              <a:lin ang="5400000" scaled="1"/>
            </a:gra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477" dirty="0">
                <a:solidFill>
                  <a:prstClr val="white"/>
                </a:solidFill>
                <a:latin typeface="Calibri"/>
                <a:ea typeface="ＭＳ Ｐゴシック" panose="020B0600070205080204" pitchFamily="50" charset="-128"/>
              </a:endParaRPr>
            </a:p>
          </p:txBody>
        </p:sp>
        <p:sp>
          <p:nvSpPr>
            <p:cNvPr id="35" name="テキスト ボックス 34"/>
            <p:cNvSpPr txBox="1"/>
            <p:nvPr/>
          </p:nvSpPr>
          <p:spPr>
            <a:xfrm>
              <a:off x="3298240" y="5180116"/>
              <a:ext cx="3240360" cy="1029150"/>
            </a:xfrm>
            <a:prstGeom prst="rect">
              <a:avLst/>
            </a:prstGeom>
            <a:noFill/>
          </p:spPr>
          <p:txBody>
            <a:bodyPr wrap="square" rtlCol="0" anchor="ctr">
              <a:spAutoFit/>
            </a:bodyPr>
            <a:lstStyle/>
            <a:p>
              <a:pPr algn="ctr" defTabSz="844083">
                <a:spcAft>
                  <a:spcPts val="554"/>
                </a:spcAft>
                <a:defRPr/>
              </a:pP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チームで働く力</a:t>
              </a:r>
              <a:endPar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発信力、傾聴力、</a:t>
              </a:r>
              <a:endParaRPr lang="en-US" altLang="ja-JP" sz="1292" dirty="0">
                <a:solidFill>
                  <a:prstClr val="black"/>
                </a:solidFill>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柔軟性、情況把握力、</a:t>
              </a:r>
              <a:endParaRPr lang="en-US" altLang="ja-JP" sz="1292" dirty="0">
                <a:solidFill>
                  <a:prstClr val="black"/>
                </a:solidFill>
                <a:latin typeface="Meiryo UI" panose="020B0604030504040204" pitchFamily="50" charset="-128"/>
                <a:ea typeface="Meiryo UI" panose="020B0604030504040204" pitchFamily="50" charset="-128"/>
              </a:endParaRPr>
            </a:p>
            <a:p>
              <a:pPr algn="ctr" defTabSz="844083">
                <a:defRPr/>
              </a:pPr>
              <a:r>
                <a:rPr lang="ja-JP" altLang="en-US" sz="1292" dirty="0">
                  <a:solidFill>
                    <a:prstClr val="black"/>
                  </a:solidFill>
                  <a:latin typeface="Meiryo UI" panose="020B0604030504040204" pitchFamily="50" charset="-128"/>
                  <a:ea typeface="Meiryo UI" panose="020B0604030504040204" pitchFamily="50" charset="-128"/>
                </a:rPr>
                <a:t>規律性、ｽﾄﾚｽｺﾝﾄﾛｰﾙ力</a:t>
              </a:r>
              <a:endParaRPr lang="en-US" altLang="ja-JP" sz="1292" dirty="0">
                <a:solidFill>
                  <a:prstClr val="black"/>
                </a:solidFill>
                <a:latin typeface="Meiryo UI" panose="020B0604030504040204" pitchFamily="50" charset="-128"/>
                <a:ea typeface="Meiryo UI" panose="020B0604030504040204" pitchFamily="50" charset="-128"/>
              </a:endParaRPr>
            </a:p>
          </p:txBody>
        </p:sp>
      </p:grpSp>
      <p:sp>
        <p:nvSpPr>
          <p:cNvPr id="36" name="星 10 35"/>
          <p:cNvSpPr/>
          <p:nvPr/>
        </p:nvSpPr>
        <p:spPr>
          <a:xfrm>
            <a:off x="1764228" y="4404212"/>
            <a:ext cx="2099901" cy="1265578"/>
          </a:xfrm>
          <a:prstGeom prst="star10">
            <a:avLst>
              <a:gd name="adj" fmla="val 40258"/>
              <a:gd name="hf" fmla="val 105146"/>
            </a:avLst>
          </a:prstGeom>
          <a:gradFill>
            <a:gsLst>
              <a:gs pos="0">
                <a:schemeClr val="bg1"/>
              </a:gs>
              <a:gs pos="60000">
                <a:srgbClr val="66CCFF"/>
              </a:gs>
              <a:gs pos="100000">
                <a:srgbClr val="66CCFF"/>
              </a:gs>
            </a:gsLst>
            <a:path path="circle">
              <a:fillToRect l="50000" t="50000" r="50000" b="50000"/>
            </a:path>
          </a:gra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37" name="星 10 36"/>
          <p:cNvSpPr/>
          <p:nvPr/>
        </p:nvSpPr>
        <p:spPr>
          <a:xfrm>
            <a:off x="3913207" y="4393869"/>
            <a:ext cx="2099901" cy="1265578"/>
          </a:xfrm>
          <a:prstGeom prst="star10">
            <a:avLst>
              <a:gd name="adj" fmla="val 40258"/>
              <a:gd name="hf" fmla="val 105146"/>
            </a:avLst>
          </a:prstGeom>
          <a:gradFill>
            <a:gsLst>
              <a:gs pos="0">
                <a:schemeClr val="bg1"/>
              </a:gs>
              <a:gs pos="60000">
                <a:srgbClr val="FFFF66"/>
              </a:gs>
              <a:gs pos="100000">
                <a:srgbClr val="FFFF66"/>
              </a:gs>
            </a:gsLst>
            <a:path path="circle">
              <a:fillToRect l="50000" t="50000" r="50000" b="50000"/>
            </a:path>
          </a:gra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メイリオ"/>
            </a:endParaRPr>
          </a:p>
        </p:txBody>
      </p:sp>
      <p:sp>
        <p:nvSpPr>
          <p:cNvPr id="38" name="テキスト ボックス 37"/>
          <p:cNvSpPr txBox="1"/>
          <p:nvPr/>
        </p:nvSpPr>
        <p:spPr>
          <a:xfrm>
            <a:off x="1807502" y="4514198"/>
            <a:ext cx="2022157" cy="983346"/>
          </a:xfrm>
          <a:prstGeom prst="rect">
            <a:avLst/>
          </a:prstGeom>
          <a:noFill/>
        </p:spPr>
        <p:txBody>
          <a:bodyPr wrap="square" rtlCol="0" anchor="ctr">
            <a:spAutoFit/>
          </a:bodyPr>
          <a:lstStyle/>
          <a:p>
            <a:pPr algn="ctr" defTabSz="844083">
              <a:defRPr/>
            </a:pP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どのように学ぶか</a:t>
            </a:r>
            <a:endPar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4083">
              <a:spcAft>
                <a:spcPts val="277"/>
              </a:spcAft>
              <a:defRPr/>
            </a:pPr>
            <a:r>
              <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統合</a:t>
            </a:r>
            <a:r>
              <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defTabSz="844083">
              <a:defRPr/>
            </a:pPr>
            <a:r>
              <a:rPr lang="ja-JP" altLang="en-US" sz="1108" dirty="0">
                <a:solidFill>
                  <a:prstClr val="black"/>
                </a:solidFill>
                <a:latin typeface="Meiryo UI" panose="020B0604030504040204" pitchFamily="50" charset="-128"/>
                <a:ea typeface="Meiryo UI" panose="020B0604030504040204" pitchFamily="50" charset="-128"/>
              </a:rPr>
              <a:t>多様な体験・経験、能力、キャリアを組み合わせ、統合する</a:t>
            </a:r>
          </a:p>
        </p:txBody>
      </p:sp>
      <p:sp>
        <p:nvSpPr>
          <p:cNvPr id="39" name="テキスト ボックス 38"/>
          <p:cNvSpPr txBox="1"/>
          <p:nvPr/>
        </p:nvSpPr>
        <p:spPr>
          <a:xfrm>
            <a:off x="4066224" y="4594544"/>
            <a:ext cx="1769402" cy="812851"/>
          </a:xfrm>
          <a:prstGeom prst="rect">
            <a:avLst/>
          </a:prstGeom>
          <a:noFill/>
        </p:spPr>
        <p:txBody>
          <a:bodyPr wrap="square" rtlCol="0" anchor="ctr">
            <a:spAutoFit/>
          </a:bodyPr>
          <a:lstStyle/>
          <a:p>
            <a:pPr algn="ctr" defTabSz="844083">
              <a:defRPr/>
            </a:pP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何を学ぶか</a:t>
            </a:r>
            <a:endPar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4083">
              <a:spcAft>
                <a:spcPts val="277"/>
              </a:spcAft>
              <a:defRPr/>
            </a:pPr>
            <a:r>
              <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学び</a:t>
            </a:r>
            <a:r>
              <a:rPr lang="en-US" altLang="ja-JP" sz="1662"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defTabSz="844083">
              <a:defRPr/>
            </a:pPr>
            <a:r>
              <a:rPr lang="ja-JP" altLang="en-US" sz="1108" dirty="0">
                <a:solidFill>
                  <a:prstClr val="black"/>
                </a:solidFill>
                <a:latin typeface="Meiryo UI" panose="020B0604030504040204" pitchFamily="50" charset="-128"/>
                <a:ea typeface="Meiryo UI" panose="020B0604030504040204" pitchFamily="50" charset="-128"/>
              </a:rPr>
              <a:t>学び続けることを学ぶ</a:t>
            </a:r>
          </a:p>
        </p:txBody>
      </p:sp>
      <p:sp>
        <p:nvSpPr>
          <p:cNvPr id="40" name="スライド番号プレースホルダー 1"/>
          <p:cNvSpPr>
            <a:spLocks noGrp="1"/>
          </p:cNvSpPr>
          <p:nvPr>
            <p:ph type="sldNum" sz="quarter" idx="12"/>
          </p:nvPr>
        </p:nvSpPr>
        <p:spPr/>
        <p:txBody>
          <a:bodyPr/>
          <a:lstStyle/>
          <a:p>
            <a:r>
              <a:rPr lang="en-US" altLang="ja-JP" dirty="0"/>
              <a:t>6</a:t>
            </a:r>
            <a:endParaRPr lang="ja-JP" altLang="en-US" dirty="0"/>
          </a:p>
        </p:txBody>
      </p:sp>
    </p:spTree>
    <p:extLst>
      <p:ext uri="{BB962C8B-B14F-4D97-AF65-F5344CB8AC3E}">
        <p14:creationId xmlns:p14="http://schemas.microsoft.com/office/powerpoint/2010/main" val="143349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28DAD9-7A29-43FF-9705-F69F6B7FA221}"/>
              </a:ext>
            </a:extLst>
          </p:cNvPr>
          <p:cNvSpPr txBox="1"/>
          <p:nvPr/>
        </p:nvSpPr>
        <p:spPr>
          <a:xfrm>
            <a:off x="1066803" y="806808"/>
            <a:ext cx="10557162" cy="2185214"/>
          </a:xfrm>
          <a:prstGeom prst="rect">
            <a:avLst/>
          </a:prstGeom>
          <a:noFill/>
        </p:spPr>
        <p:txBody>
          <a:bodyPr wrap="square">
            <a:spAutoFit/>
          </a:bodyPr>
          <a:lstStyle/>
          <a:p>
            <a:r>
              <a:rPr lang="ja-JP" altLang="en-US" sz="2800" b="1" dirty="0"/>
              <a:t>３．キャリアライフプラン</a:t>
            </a:r>
            <a:endParaRPr lang="en-US" altLang="ja-JP" sz="2800" b="1" dirty="0"/>
          </a:p>
          <a:p>
            <a:endParaRPr lang="en-US" altLang="ja-JP" sz="2800" dirty="0"/>
          </a:p>
          <a:p>
            <a:r>
              <a:rPr lang="ja-JP" altLang="en-US" sz="2800" dirty="0"/>
              <a:t>以下サイト参照</a:t>
            </a:r>
            <a:endParaRPr lang="en-US" altLang="ja-JP" sz="2800" dirty="0"/>
          </a:p>
          <a:p>
            <a:r>
              <a:rPr lang="en-US" altLang="ja-JP" sz="2800" dirty="0">
                <a:hlinkClick r:id="rId2"/>
              </a:rPr>
              <a:t>https://cc.j-acd.org/index.php/life-career</a:t>
            </a:r>
            <a:endParaRPr lang="en-US" altLang="ja-JP" sz="2800" dirty="0"/>
          </a:p>
          <a:p>
            <a:endParaRPr lang="en-US" altLang="ja-JP" sz="2400" dirty="0"/>
          </a:p>
        </p:txBody>
      </p:sp>
    </p:spTree>
    <p:extLst>
      <p:ext uri="{BB962C8B-B14F-4D97-AF65-F5344CB8AC3E}">
        <p14:creationId xmlns:p14="http://schemas.microsoft.com/office/powerpoint/2010/main" val="115823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F4DDC16-5B33-447B-AB25-C6AF9C0BAD38}"/>
              </a:ext>
            </a:extLst>
          </p:cNvPr>
          <p:cNvSpPr txBox="1"/>
          <p:nvPr/>
        </p:nvSpPr>
        <p:spPr>
          <a:xfrm>
            <a:off x="753036" y="443567"/>
            <a:ext cx="10811434" cy="5970865"/>
          </a:xfrm>
          <a:prstGeom prst="rect">
            <a:avLst/>
          </a:prstGeom>
          <a:noFill/>
        </p:spPr>
        <p:txBody>
          <a:bodyPr wrap="square" rtlCol="0">
            <a:spAutoFit/>
          </a:bodyPr>
          <a:lstStyle/>
          <a:p>
            <a:r>
              <a:rPr kumimoji="1" lang="en-US" altLang="ja-JP" sz="2800" dirty="0"/>
              <a:t>40</a:t>
            </a:r>
            <a:r>
              <a:rPr kumimoji="1" lang="ja-JP" altLang="en-US" sz="2800" dirty="0"/>
              <a:t>歳代で始めたライフプラン</a:t>
            </a:r>
            <a:endParaRPr kumimoji="1" lang="en-US" altLang="ja-JP" sz="2800" dirty="0"/>
          </a:p>
          <a:p>
            <a:r>
              <a:rPr kumimoji="1" lang="ja-JP" altLang="en-US" sz="2800" dirty="0"/>
              <a:t>仕事以外で始めたこと</a:t>
            </a:r>
            <a:endParaRPr kumimoji="1" lang="en-US" altLang="ja-JP" sz="2800" dirty="0"/>
          </a:p>
          <a:p>
            <a:endParaRPr lang="en-US" altLang="ja-JP" sz="2800" dirty="0"/>
          </a:p>
          <a:p>
            <a:r>
              <a:rPr kumimoji="1" lang="ja-JP" altLang="en-US" sz="2800" dirty="0"/>
              <a:t>・資格取得　キャリアコンサルタント</a:t>
            </a:r>
            <a:endParaRPr kumimoji="1" lang="en-US" altLang="ja-JP" sz="2800" dirty="0"/>
          </a:p>
          <a:p>
            <a:endParaRPr lang="en-US" altLang="ja-JP" sz="2800" dirty="0"/>
          </a:p>
          <a:p>
            <a:r>
              <a:rPr kumimoji="1" lang="ja-JP" altLang="en-US" sz="2800" dirty="0"/>
              <a:t>・副業</a:t>
            </a:r>
            <a:r>
              <a:rPr lang="ja-JP" altLang="en-US" sz="2800" dirty="0"/>
              <a:t>　</a:t>
            </a:r>
            <a:r>
              <a:rPr kumimoji="1" lang="ja-JP" altLang="en-US" sz="2800" dirty="0"/>
              <a:t>ホームページ制作</a:t>
            </a:r>
            <a:endParaRPr kumimoji="1" lang="en-US" altLang="ja-JP" sz="2800" dirty="0"/>
          </a:p>
          <a:p>
            <a:endParaRPr lang="en-US" altLang="ja-JP" sz="2800" dirty="0"/>
          </a:p>
          <a:p>
            <a:r>
              <a:rPr lang="en-US" altLang="ja-JP" sz="2800" dirty="0"/>
              <a:t>2000</a:t>
            </a:r>
            <a:r>
              <a:rPr lang="ja-JP" altLang="en-US" sz="2800" dirty="0"/>
              <a:t>年　</a:t>
            </a:r>
            <a:r>
              <a:rPr lang="en-US" altLang="ja-JP" sz="2800" dirty="0"/>
              <a:t>IT</a:t>
            </a:r>
            <a:r>
              <a:rPr lang="ja-JP" altLang="en-US" sz="2800" dirty="0"/>
              <a:t>講習会</a:t>
            </a:r>
            <a:br>
              <a:rPr lang="en-US" altLang="ja-JP" sz="2800" dirty="0"/>
            </a:br>
            <a:r>
              <a:rPr lang="en-US" altLang="ja-JP" sz="2800" dirty="0">
                <a:hlinkClick r:id="rId2"/>
              </a:rPr>
              <a:t>https://www.soumu.go.jp/johotsusintokei/whitepaper/ja/h14/html/E1042400.html</a:t>
            </a:r>
            <a:endParaRPr lang="en-US" altLang="ja-JP" sz="2800" dirty="0"/>
          </a:p>
          <a:p>
            <a:endParaRPr lang="en-US" altLang="ja-JP" sz="2800" dirty="0"/>
          </a:p>
          <a:p>
            <a:r>
              <a:rPr kumimoji="1" lang="ja-JP" altLang="en-US" sz="2800" dirty="0"/>
              <a:t>パソコンボランティア講師</a:t>
            </a:r>
            <a:endParaRPr kumimoji="1" lang="en-US" altLang="ja-JP" sz="2800" dirty="0"/>
          </a:p>
          <a:p>
            <a:r>
              <a:rPr kumimoji="1" lang="en-US" altLang="ja-JP" sz="2800" dirty="0">
                <a:hlinkClick r:id="rId3"/>
              </a:rPr>
              <a:t>http://kawaguchi-jv.jp/</a:t>
            </a:r>
            <a:endParaRPr kumimoji="1" lang="en-US" altLang="ja-JP" sz="2800" dirty="0"/>
          </a:p>
          <a:p>
            <a:endParaRPr kumimoji="1" lang="ja-JP" altLang="en-US" dirty="0"/>
          </a:p>
        </p:txBody>
      </p:sp>
    </p:spTree>
    <p:extLst>
      <p:ext uri="{BB962C8B-B14F-4D97-AF65-F5344CB8AC3E}">
        <p14:creationId xmlns:p14="http://schemas.microsoft.com/office/powerpoint/2010/main" val="387942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F5307D-E176-4EA5-AA5F-977679EB5BC9}"/>
              </a:ext>
            </a:extLst>
          </p:cNvPr>
          <p:cNvSpPr txBox="1"/>
          <p:nvPr/>
        </p:nvSpPr>
        <p:spPr>
          <a:xfrm>
            <a:off x="1393167" y="591235"/>
            <a:ext cx="9976448" cy="5262979"/>
          </a:xfrm>
          <a:prstGeom prst="rect">
            <a:avLst/>
          </a:prstGeom>
          <a:noFill/>
        </p:spPr>
        <p:txBody>
          <a:bodyPr wrap="square">
            <a:spAutoFit/>
          </a:bodyPr>
          <a:lstStyle/>
          <a:p>
            <a:r>
              <a:rPr kumimoji="1" lang="ja-JP" altLang="en-US" sz="2800" dirty="0"/>
              <a:t>５</a:t>
            </a:r>
            <a:r>
              <a:rPr lang="ja-JP" altLang="en-US" sz="2800" dirty="0"/>
              <a:t>０</a:t>
            </a:r>
            <a:r>
              <a:rPr kumimoji="1" lang="ja-JP" altLang="en-US" sz="2800" dirty="0"/>
              <a:t>歳代で始めたライフプラン</a:t>
            </a:r>
            <a:endParaRPr kumimoji="1" lang="en-US" altLang="ja-JP" sz="2800" dirty="0"/>
          </a:p>
          <a:p>
            <a:r>
              <a:rPr kumimoji="1" lang="ja-JP" altLang="en-US" sz="2800" dirty="0"/>
              <a:t>仕事以外で始めたこと</a:t>
            </a:r>
            <a:endParaRPr kumimoji="1" lang="en-US" altLang="ja-JP" sz="2800" dirty="0"/>
          </a:p>
          <a:p>
            <a:endParaRPr lang="en-US" altLang="ja-JP" sz="2800" dirty="0"/>
          </a:p>
          <a:p>
            <a:r>
              <a:rPr kumimoji="1" lang="ja-JP" altLang="en-US" sz="2800" dirty="0"/>
              <a:t>・資格取得　社会人博士</a:t>
            </a:r>
            <a:endParaRPr kumimoji="1" lang="en-US" altLang="ja-JP" sz="2800" dirty="0"/>
          </a:p>
          <a:p>
            <a:endParaRPr lang="en-US" altLang="ja-JP" sz="2800" dirty="0"/>
          </a:p>
          <a:p>
            <a:r>
              <a:rPr kumimoji="1" lang="ja-JP" altLang="en-US" sz="2800" dirty="0"/>
              <a:t>・副業　</a:t>
            </a:r>
            <a:r>
              <a:rPr kumimoji="1" lang="en-US" altLang="ja-JP" sz="2800" dirty="0"/>
              <a:t>NPO</a:t>
            </a:r>
            <a:r>
              <a:rPr kumimoji="1" lang="ja-JP" altLang="en-US" sz="2800" dirty="0"/>
              <a:t>法人日本キャリア開発設立</a:t>
            </a:r>
            <a:endParaRPr kumimoji="1" lang="en-US" altLang="ja-JP" sz="2800" dirty="0"/>
          </a:p>
          <a:p>
            <a:r>
              <a:rPr lang="en-US" altLang="ja-JP" sz="2800" dirty="0">
                <a:hlinkClick r:id="rId2"/>
              </a:rPr>
              <a:t>http://jacd.weblike.jp/conc5/</a:t>
            </a:r>
            <a:endParaRPr lang="en-US" altLang="ja-JP" sz="2800" dirty="0"/>
          </a:p>
          <a:p>
            <a:endParaRPr lang="en-US" altLang="ja-JP" sz="2800" dirty="0"/>
          </a:p>
          <a:p>
            <a:r>
              <a:rPr lang="ja-JP" altLang="en-US" sz="2800" dirty="0"/>
              <a:t>東京しごとセンター</a:t>
            </a:r>
            <a:endParaRPr lang="en-US" altLang="ja-JP" sz="2800" dirty="0"/>
          </a:p>
          <a:p>
            <a:r>
              <a:rPr kumimoji="1" lang="ja-JP" altLang="en-US" sz="2800" dirty="0"/>
              <a:t>シニア中小企業サポート人材プログラム</a:t>
            </a:r>
            <a:r>
              <a:rPr lang="ja-JP" altLang="en-US" sz="2800" dirty="0"/>
              <a:t>講座</a:t>
            </a:r>
            <a:endParaRPr kumimoji="1" lang="en-US" altLang="ja-JP" sz="2800" dirty="0"/>
          </a:p>
          <a:p>
            <a:r>
              <a:rPr kumimoji="1" lang="en-US" altLang="ja-JP" sz="2800" dirty="0">
                <a:hlinkClick r:id="rId3"/>
              </a:rPr>
              <a:t>https://www.tokyoshigoto.jp/senior/expert_talent/</a:t>
            </a:r>
            <a:endParaRPr kumimoji="1" lang="en-US" altLang="ja-JP" sz="2800" dirty="0"/>
          </a:p>
          <a:p>
            <a:endParaRPr kumimoji="1" lang="en-US" altLang="ja-JP" sz="2800" dirty="0"/>
          </a:p>
        </p:txBody>
      </p:sp>
    </p:spTree>
    <p:extLst>
      <p:ext uri="{BB962C8B-B14F-4D97-AF65-F5344CB8AC3E}">
        <p14:creationId xmlns:p14="http://schemas.microsoft.com/office/powerpoint/2010/main" val="130585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131BE62D-0197-491B-93E2-774742BB76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sz="2800">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sz="2800">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algn="r" eaLnBrk="1" hangingPunct="1"/>
            <a:fld id="{FE76A284-2A0F-40C3-AC27-277FB15A3E8C}" type="slidenum">
              <a:rPr lang="en-US" altLang="ja-JP" sz="2500"/>
              <a:pPr algn="r" eaLnBrk="1" hangingPunct="1"/>
              <a:t>15</a:t>
            </a:fld>
            <a:endParaRPr lang="en-US" altLang="ja-JP" sz="2500"/>
          </a:p>
        </p:txBody>
      </p:sp>
      <p:sp>
        <p:nvSpPr>
          <p:cNvPr id="12291" name="Text Box 3">
            <a:extLst>
              <a:ext uri="{FF2B5EF4-FFF2-40B4-BE49-F238E27FC236}">
                <a16:creationId xmlns:a16="http://schemas.microsoft.com/office/drawing/2014/main" id="{FE4A1D35-762B-433A-BFE9-2D8683A6794D}"/>
              </a:ext>
            </a:extLst>
          </p:cNvPr>
          <p:cNvSpPr txBox="1">
            <a:spLocks noChangeArrowheads="1"/>
          </p:cNvSpPr>
          <p:nvPr/>
        </p:nvSpPr>
        <p:spPr bwMode="auto">
          <a:xfrm>
            <a:off x="5600700" y="5486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800">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sz="2800">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400" b="1">
                <a:solidFill>
                  <a:schemeClr val="bg1"/>
                </a:solidFill>
              </a:rPr>
              <a:t>学会の晩餐会会場</a:t>
            </a:r>
          </a:p>
        </p:txBody>
      </p:sp>
      <p:pic>
        <p:nvPicPr>
          <p:cNvPr id="12292" name="Picture 4" descr="PICT3821">
            <a:extLst>
              <a:ext uri="{FF2B5EF4-FFF2-40B4-BE49-F238E27FC236}">
                <a16:creationId xmlns:a16="http://schemas.microsoft.com/office/drawing/2014/main" id="{093F1E04-201A-4103-99F1-D7491E23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7" y="1177795"/>
            <a:ext cx="4837113"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PICT3800">
            <a:extLst>
              <a:ext uri="{FF2B5EF4-FFF2-40B4-BE49-F238E27FC236}">
                <a16:creationId xmlns:a16="http://schemas.microsoft.com/office/drawing/2014/main" id="{5D2EA862-E86D-4292-A54E-4CE36C4E3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867" y="1177795"/>
            <a:ext cx="4251325"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a:extLst>
              <a:ext uri="{FF2B5EF4-FFF2-40B4-BE49-F238E27FC236}">
                <a16:creationId xmlns:a16="http://schemas.microsoft.com/office/drawing/2014/main" id="{D6B179BA-D57B-4C14-A74A-284D2AFE36BE}"/>
              </a:ext>
            </a:extLst>
          </p:cNvPr>
          <p:cNvSpPr txBox="1">
            <a:spLocks noChangeArrowheads="1"/>
          </p:cNvSpPr>
          <p:nvPr/>
        </p:nvSpPr>
        <p:spPr bwMode="auto">
          <a:xfrm>
            <a:off x="1143000" y="260351"/>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800">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sz="2800">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GB" altLang="ja-JP" sz="2400">
                <a:latin typeface="Times New Roman" panose="02020603050405020304" pitchFamily="18" charset="0"/>
                <a:cs typeface="Times New Roman" panose="02020603050405020304" pitchFamily="18" charset="0"/>
              </a:rPr>
              <a:t>4th</a:t>
            </a:r>
            <a:r>
              <a:rPr lang="ja-JP" altLang="en-GB" sz="2400">
                <a:latin typeface="Times New Roman" panose="02020603050405020304" pitchFamily="18" charset="0"/>
                <a:cs typeface="Times New Roman" panose="02020603050405020304" pitchFamily="18" charset="0"/>
              </a:rPr>
              <a:t>　</a:t>
            </a:r>
            <a:r>
              <a:rPr lang="en-GB" altLang="ja-JP" sz="2400">
                <a:latin typeface="Times New Roman" panose="02020603050405020304" pitchFamily="18" charset="0"/>
                <a:cs typeface="Times New Roman" panose="02020603050405020304" pitchFamily="18" charset="0"/>
              </a:rPr>
              <a:t>International Conference on e-Learning</a:t>
            </a:r>
            <a:r>
              <a:rPr lang="ja-JP" altLang="en-GB" sz="2400">
                <a:latin typeface="Times New Roman" panose="02020603050405020304" pitchFamily="18" charset="0"/>
                <a:cs typeface="Times New Roman" panose="02020603050405020304" pitchFamily="18" charset="0"/>
              </a:rPr>
              <a:t>（</a:t>
            </a:r>
            <a:r>
              <a:rPr lang="en-GB" altLang="ja-JP" sz="2400">
                <a:latin typeface="Times New Roman" panose="02020603050405020304" pitchFamily="18" charset="0"/>
                <a:cs typeface="Times New Roman" panose="02020603050405020304" pitchFamily="18" charset="0"/>
              </a:rPr>
              <a:t>ICEL2009</a:t>
            </a:r>
            <a:r>
              <a:rPr lang="ja-JP" altLang="en-GB" sz="2400">
                <a:latin typeface="Times New Roman" panose="02020603050405020304" pitchFamily="18" charset="0"/>
                <a:cs typeface="Times New Roman" panose="02020603050405020304" pitchFamily="18" charset="0"/>
              </a:rPr>
              <a:t>）</a:t>
            </a:r>
            <a:r>
              <a:rPr lang="ja-JP" altLang="en-US" sz="2400">
                <a:latin typeface="Times New Roman" panose="02020603050405020304" pitchFamily="18" charset="0"/>
                <a:cs typeface="Times New Roman" panose="02020603050405020304" pitchFamily="18" charset="0"/>
              </a:rPr>
              <a:t> </a:t>
            </a:r>
            <a:br>
              <a:rPr lang="ja-JP" altLang="en-US" sz="2400">
                <a:latin typeface="Times New Roman" panose="02020603050405020304" pitchFamily="18" charset="0"/>
                <a:cs typeface="Times New Roman" panose="02020603050405020304" pitchFamily="18" charset="0"/>
              </a:rPr>
            </a:br>
            <a:r>
              <a:rPr lang="ja-JP" altLang="en-US" sz="2400">
                <a:latin typeface="Times New Roman" panose="02020603050405020304" pitchFamily="18" charset="0"/>
              </a:rPr>
              <a:t>2009</a:t>
            </a:r>
            <a:r>
              <a:rPr lang="ja-JP" altLang="en-US" sz="2400">
                <a:latin typeface="Times New Roman" panose="02020603050405020304" pitchFamily="18" charset="0"/>
                <a:cs typeface="Times New Roman" panose="02020603050405020304" pitchFamily="18" charset="0"/>
              </a:rPr>
              <a:t>年</a:t>
            </a:r>
            <a:r>
              <a:rPr lang="ja-JP" altLang="en-US" sz="2400">
                <a:latin typeface="Times New Roman" panose="02020603050405020304" pitchFamily="18" charset="0"/>
              </a:rPr>
              <a:t>7</a:t>
            </a:r>
            <a:r>
              <a:rPr lang="ja-JP" altLang="en-US" sz="2400">
                <a:latin typeface="Times New Roman" panose="02020603050405020304" pitchFamily="18" charset="0"/>
                <a:cs typeface="Times New Roman" panose="02020603050405020304" pitchFamily="18" charset="0"/>
              </a:rPr>
              <a:t>月</a:t>
            </a:r>
            <a:r>
              <a:rPr lang="ja-JP" altLang="en-US" sz="2400">
                <a:latin typeface="Times New Roman" panose="02020603050405020304" pitchFamily="18" charset="0"/>
              </a:rPr>
              <a:t>17</a:t>
            </a:r>
            <a:r>
              <a:rPr lang="ja-JP" altLang="en-US" sz="2400">
                <a:latin typeface="Times New Roman" panose="02020603050405020304" pitchFamily="18" charset="0"/>
                <a:cs typeface="Times New Roman" panose="02020603050405020304" pitchFamily="18" charset="0"/>
              </a:rPr>
              <a:t>日</a:t>
            </a:r>
            <a:r>
              <a:rPr lang="ja-JP" altLang="en-US" sz="2400">
                <a:latin typeface="Times New Roman" panose="02020603050405020304" pitchFamily="18" charset="0"/>
              </a:rPr>
              <a:t>　</a:t>
            </a:r>
            <a:r>
              <a:rPr lang="ja-JP" altLang="en-US" sz="2400">
                <a:latin typeface="Times New Roman" panose="02020603050405020304" pitchFamily="18" charset="0"/>
                <a:cs typeface="Times New Roman" panose="02020603050405020304" pitchFamily="18" charset="0"/>
              </a:rPr>
              <a:t>カナダトロント大学会場</a:t>
            </a:r>
            <a:r>
              <a:rPr lang="ja-JP" altLang="en-US" sz="2400">
                <a:latin typeface="Times New Roman" panose="02020603050405020304" pitchFamily="18" charset="0"/>
              </a:rPr>
              <a:t>　</a:t>
            </a:r>
            <a:r>
              <a:rPr lang="ja-JP" altLang="en-US" sz="2400">
                <a:latin typeface="Times New Roman" panose="02020603050405020304" pitchFamily="18" charset="0"/>
                <a:cs typeface="Times New Roman" panose="02020603050405020304" pitchFamily="18" charset="0"/>
              </a:rPr>
              <a:t>研究発表</a:t>
            </a:r>
          </a:p>
        </p:txBody>
      </p:sp>
      <p:pic>
        <p:nvPicPr>
          <p:cNvPr id="12295" name="Picture 7" descr="PICT3857">
            <a:extLst>
              <a:ext uri="{FF2B5EF4-FFF2-40B4-BE49-F238E27FC236}">
                <a16:creationId xmlns:a16="http://schemas.microsoft.com/office/drawing/2014/main" id="{9174307E-D2DD-474E-A8F5-39BB839E85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876" y="3720898"/>
            <a:ext cx="257333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8">
            <a:extLst>
              <a:ext uri="{FF2B5EF4-FFF2-40B4-BE49-F238E27FC236}">
                <a16:creationId xmlns:a16="http://schemas.microsoft.com/office/drawing/2014/main" id="{C3B4077C-BE21-487C-9B8C-20A492ACEE0C}"/>
              </a:ext>
            </a:extLst>
          </p:cNvPr>
          <p:cNvSpPr txBox="1">
            <a:spLocks noChangeArrowheads="1"/>
          </p:cNvSpPr>
          <p:nvPr/>
        </p:nvSpPr>
        <p:spPr bwMode="auto">
          <a:xfrm>
            <a:off x="3677443" y="5669756"/>
            <a:ext cx="3224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800">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sz="2800">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t>晩餐会会場</a:t>
            </a:r>
            <a:r>
              <a:rPr lang="en-US" altLang="ja-JP" sz="1800" dirty="0"/>
              <a:t>2009</a:t>
            </a:r>
            <a:r>
              <a:rPr lang="ja-JP" altLang="en-US" sz="1800" dirty="0"/>
              <a:t>年７月</a:t>
            </a:r>
            <a:r>
              <a:rPr lang="en-US" altLang="ja-JP" sz="1800" dirty="0"/>
              <a:t>16</a:t>
            </a:r>
            <a:r>
              <a:rPr lang="ja-JP" altLang="en-US" sz="1800" dirty="0"/>
              <a:t>日</a:t>
            </a:r>
          </a:p>
        </p:txBody>
      </p:sp>
      <p:sp>
        <p:nvSpPr>
          <p:cNvPr id="12297" name="Text Box 9">
            <a:extLst>
              <a:ext uri="{FF2B5EF4-FFF2-40B4-BE49-F238E27FC236}">
                <a16:creationId xmlns:a16="http://schemas.microsoft.com/office/drawing/2014/main" id="{34F066AE-EF36-4294-9395-CB7029D8F322}"/>
              </a:ext>
            </a:extLst>
          </p:cNvPr>
          <p:cNvSpPr txBox="1">
            <a:spLocks noChangeArrowheads="1"/>
          </p:cNvSpPr>
          <p:nvPr/>
        </p:nvSpPr>
        <p:spPr bwMode="auto">
          <a:xfrm>
            <a:off x="7068704" y="4209054"/>
            <a:ext cx="304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sz="2800">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sz="2800">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sz="2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t>トロント大正面</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30A4C4-7875-47C5-8A98-C26A85D2ADC5}"/>
              </a:ext>
            </a:extLst>
          </p:cNvPr>
          <p:cNvSpPr txBox="1"/>
          <p:nvPr/>
        </p:nvSpPr>
        <p:spPr>
          <a:xfrm>
            <a:off x="1350688" y="613520"/>
            <a:ext cx="9892145" cy="5262979"/>
          </a:xfrm>
          <a:prstGeom prst="rect">
            <a:avLst/>
          </a:prstGeom>
          <a:noFill/>
        </p:spPr>
        <p:txBody>
          <a:bodyPr wrap="square" rtlCol="0">
            <a:spAutoFit/>
          </a:bodyPr>
          <a:lstStyle/>
          <a:p>
            <a:r>
              <a:rPr lang="ja-JP" altLang="en-US" sz="2800" b="1" dirty="0"/>
              <a:t>４．定年後のライフプランと地域デビュー</a:t>
            </a:r>
            <a:br>
              <a:rPr lang="en-US" altLang="ja-JP" sz="2800" dirty="0"/>
            </a:br>
            <a:endParaRPr lang="en-US" altLang="ja-JP" sz="2800" dirty="0"/>
          </a:p>
          <a:p>
            <a:r>
              <a:rPr lang="ja-JP" altLang="en-US" sz="2800" dirty="0"/>
              <a:t>個人事業主　シニア</a:t>
            </a:r>
            <a:r>
              <a:rPr lang="en-US" altLang="ja-JP" sz="2800" dirty="0"/>
              <a:t>IT</a:t>
            </a:r>
            <a:r>
              <a:rPr lang="ja-JP" altLang="en-US" sz="2800" dirty="0"/>
              <a:t>サロン設立　</a:t>
            </a:r>
            <a:r>
              <a:rPr lang="en-US" altLang="ja-JP" sz="2800" dirty="0"/>
              <a:t>2014</a:t>
            </a:r>
            <a:r>
              <a:rPr lang="ja-JP" altLang="en-US" sz="2800" dirty="0"/>
              <a:t>年</a:t>
            </a:r>
            <a:endParaRPr lang="en-US" altLang="ja-JP" sz="2800" dirty="0"/>
          </a:p>
          <a:p>
            <a:r>
              <a:rPr lang="ja-JP" altLang="en-US" sz="2800" dirty="0"/>
              <a:t>　パソコン設置・設定、ホームページ制作</a:t>
            </a:r>
            <a:endParaRPr lang="en-US" altLang="ja-JP" sz="2800" dirty="0"/>
          </a:p>
          <a:p>
            <a:br>
              <a:rPr lang="en-US" altLang="ja-JP" sz="2800" dirty="0"/>
            </a:br>
            <a:r>
              <a:rPr lang="ja-JP" altLang="en-US" sz="2800" dirty="0"/>
              <a:t>東京都　ライフプランアドバイザー養成講座</a:t>
            </a:r>
            <a:br>
              <a:rPr lang="en-US" altLang="ja-JP" sz="2800" dirty="0"/>
            </a:br>
            <a:r>
              <a:rPr lang="en-US" altLang="ja-JP" sz="2800" dirty="0">
                <a:hlinkClick r:id="rId2"/>
              </a:rPr>
              <a:t>https://www.hataraku.metro.tokyo.lg.jp/sodan/seminar/suishinseido/index.html</a:t>
            </a:r>
            <a:endParaRPr lang="en-US" altLang="ja-JP" sz="2800" dirty="0"/>
          </a:p>
          <a:p>
            <a:endParaRPr lang="en-US" altLang="ja-JP" sz="2800" dirty="0"/>
          </a:p>
          <a:p>
            <a:r>
              <a:rPr lang="ja-JP" altLang="en-US" sz="2800" dirty="0"/>
              <a:t>地方創生　</a:t>
            </a:r>
            <a:r>
              <a:rPr lang="ja-JP" altLang="en-US" sz="2800" b="0" i="0" dirty="0">
                <a:solidFill>
                  <a:srgbClr val="212529"/>
                </a:solidFill>
                <a:effectLst/>
                <a:latin typeface="-apple-system"/>
              </a:rPr>
              <a:t>生涯活躍のまち　</a:t>
            </a:r>
            <a:r>
              <a:rPr lang="zh-TW" altLang="en-US" sz="2800" b="1" i="0" dirty="0">
                <a:solidFill>
                  <a:srgbClr val="212529"/>
                </a:solidFill>
                <a:effectLst/>
                <a:latin typeface="-apple-system"/>
              </a:rPr>
              <a:t>内閣府地方創生推進事務局</a:t>
            </a:r>
            <a:r>
              <a:rPr lang="ja-JP" altLang="en-US" sz="2800" b="1" i="0" dirty="0">
                <a:solidFill>
                  <a:srgbClr val="212529"/>
                </a:solidFill>
                <a:effectLst/>
                <a:latin typeface="-apple-system"/>
              </a:rPr>
              <a:t>　</a:t>
            </a:r>
            <a:r>
              <a:rPr lang="ja-JP" altLang="en-US" sz="2800" dirty="0"/>
              <a:t>提供</a:t>
            </a:r>
            <a:endParaRPr lang="en-US" altLang="ja-JP" sz="2800" dirty="0"/>
          </a:p>
          <a:p>
            <a:r>
              <a:rPr lang="en-US" altLang="ja-JP" sz="2800" dirty="0">
                <a:hlinkClick r:id="rId3"/>
              </a:rPr>
              <a:t>https://www.chisou.go.jp/sousei/about/ccrc/index.html</a:t>
            </a:r>
            <a:endParaRPr lang="en-US" altLang="ja-JP" sz="2800" dirty="0"/>
          </a:p>
          <a:p>
            <a:endParaRPr lang="en-US" altLang="ja-JP" sz="2800" dirty="0"/>
          </a:p>
        </p:txBody>
      </p:sp>
    </p:spTree>
    <p:extLst>
      <p:ext uri="{BB962C8B-B14F-4D97-AF65-F5344CB8AC3E}">
        <p14:creationId xmlns:p14="http://schemas.microsoft.com/office/powerpoint/2010/main" val="303316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Web サイト&#10;&#10;自動的に生成された説明">
            <a:extLst>
              <a:ext uri="{FF2B5EF4-FFF2-40B4-BE49-F238E27FC236}">
                <a16:creationId xmlns:a16="http://schemas.microsoft.com/office/drawing/2014/main" id="{868D80E6-2C34-467C-A7E0-E2ED92561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119" y="0"/>
            <a:ext cx="8489762" cy="6367320"/>
          </a:xfrm>
          <a:prstGeom prst="rect">
            <a:avLst/>
          </a:prstGeom>
        </p:spPr>
      </p:pic>
    </p:spTree>
    <p:extLst>
      <p:ext uri="{BB962C8B-B14F-4D97-AF65-F5344CB8AC3E}">
        <p14:creationId xmlns:p14="http://schemas.microsoft.com/office/powerpoint/2010/main" val="405828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30A4C4-7875-47C5-8A98-C26A85D2ADC5}"/>
              </a:ext>
            </a:extLst>
          </p:cNvPr>
          <p:cNvSpPr txBox="1"/>
          <p:nvPr/>
        </p:nvSpPr>
        <p:spPr>
          <a:xfrm>
            <a:off x="541867" y="328915"/>
            <a:ext cx="11434618" cy="6955750"/>
          </a:xfrm>
          <a:prstGeom prst="rect">
            <a:avLst/>
          </a:prstGeom>
          <a:noFill/>
        </p:spPr>
        <p:txBody>
          <a:bodyPr wrap="square" rtlCol="0">
            <a:spAutoFit/>
          </a:bodyPr>
          <a:lstStyle/>
          <a:p>
            <a:r>
              <a:rPr lang="ja-JP" altLang="en-US" sz="2800" b="1" dirty="0"/>
              <a:t>５．現在の活動</a:t>
            </a:r>
            <a:endParaRPr lang="en-US" altLang="ja-JP" sz="2800" b="1" dirty="0"/>
          </a:p>
          <a:p>
            <a:r>
              <a:rPr kumimoji="1" lang="en-US" altLang="ja-JP" sz="2800" dirty="0"/>
              <a:t>NPO</a:t>
            </a:r>
            <a:r>
              <a:rPr kumimoji="1" lang="ja-JP" altLang="en-US" sz="2800" dirty="0"/>
              <a:t>法人日本キャリア開発　実務教育</a:t>
            </a:r>
            <a:br>
              <a:rPr kumimoji="1" lang="en-US" altLang="ja-JP" sz="2800" dirty="0"/>
            </a:br>
            <a:r>
              <a:rPr kumimoji="1" lang="en-US" altLang="ja-JP" sz="2800" dirty="0"/>
              <a:t>IOT</a:t>
            </a:r>
            <a:r>
              <a:rPr kumimoji="1" lang="ja-JP" altLang="en-US" sz="2800" dirty="0"/>
              <a:t>組込み機器開発、小集団活動、ライフプラン、キャリア支援、大学講師</a:t>
            </a:r>
            <a:endParaRPr kumimoji="1" lang="en-US" altLang="ja-JP" sz="2800" dirty="0"/>
          </a:p>
          <a:p>
            <a:r>
              <a:rPr lang="en-US" altLang="ja-JP" sz="2800" dirty="0">
                <a:hlinkClick r:id="rId2"/>
              </a:rPr>
              <a:t>https://cc.j-acd.org/index.php/life-career</a:t>
            </a:r>
            <a:endParaRPr lang="en-US" altLang="ja-JP" sz="2800" dirty="0"/>
          </a:p>
          <a:p>
            <a:endParaRPr lang="en-US" altLang="ja-JP" sz="2800" dirty="0"/>
          </a:p>
          <a:p>
            <a:r>
              <a:rPr lang="ja-JP" altLang="en-US" sz="2800" dirty="0"/>
              <a:t>川口市青少年ボランティア育成委員会　委員</a:t>
            </a:r>
            <a:endParaRPr lang="en-US" altLang="ja-JP" sz="2800" dirty="0"/>
          </a:p>
          <a:p>
            <a:r>
              <a:rPr kumimoji="1" lang="ja-JP" altLang="en-US" sz="2400" dirty="0"/>
              <a:t>高校生から２５歳までの若者を対象にボランティア体験するための企画会議</a:t>
            </a:r>
            <a:endParaRPr kumimoji="1" lang="en-US" altLang="ja-JP" sz="2400" dirty="0"/>
          </a:p>
          <a:p>
            <a:r>
              <a:rPr kumimoji="1" lang="ja-JP" altLang="en-US" sz="2800" dirty="0"/>
              <a:t>活動内容　　</a:t>
            </a:r>
            <a:r>
              <a:rPr kumimoji="1" lang="en-US" altLang="ja-JP" sz="2800" dirty="0">
                <a:hlinkClick r:id="rId3"/>
              </a:rPr>
              <a:t>https://www.city.kawaguchi.lg.jp/soshiki/01060/020/2/7/3172.html</a:t>
            </a:r>
            <a:endParaRPr kumimoji="1" lang="en-US" altLang="ja-JP" sz="2800" dirty="0"/>
          </a:p>
          <a:p>
            <a:endParaRPr lang="en-US" altLang="ja-JP" sz="2800" dirty="0"/>
          </a:p>
          <a:p>
            <a:r>
              <a:rPr kumimoji="1" lang="ja-JP" altLang="en-US" sz="2800" dirty="0"/>
              <a:t>パソコンボランティア講師</a:t>
            </a:r>
            <a:endParaRPr kumimoji="1" lang="en-US" altLang="ja-JP" sz="2800" dirty="0"/>
          </a:p>
          <a:p>
            <a:r>
              <a:rPr kumimoji="1" lang="en-US" altLang="ja-JP" sz="2800" dirty="0">
                <a:hlinkClick r:id="rId4"/>
              </a:rPr>
              <a:t>http://kawaguchi-jv.jp/</a:t>
            </a:r>
            <a:endParaRPr kumimoji="1" lang="en-US" altLang="ja-JP" sz="2800" dirty="0"/>
          </a:p>
          <a:p>
            <a:r>
              <a:rPr lang="ja-JP" altLang="en-US" sz="2800" dirty="0"/>
              <a:t>・地域活動として町会・自治会ホームページ作成支援開始（各自治体助成）</a:t>
            </a:r>
            <a:endParaRPr lang="en-US" altLang="ja-JP" sz="2800" dirty="0"/>
          </a:p>
          <a:p>
            <a:r>
              <a:rPr lang="ja-JP" altLang="en-US" sz="2800" dirty="0"/>
              <a:t>・</a:t>
            </a:r>
            <a:r>
              <a:rPr lang="ja-JP" altLang="en-US" sz="2800" dirty="0">
                <a:hlinkClick r:id="rId5"/>
              </a:rPr>
              <a:t>シニアスマホ講座</a:t>
            </a:r>
            <a:endParaRPr lang="en-US" altLang="ja-JP" sz="2800" dirty="0"/>
          </a:p>
          <a:p>
            <a:endParaRPr lang="en-US" altLang="ja-JP" sz="2800" dirty="0"/>
          </a:p>
          <a:p>
            <a:endParaRPr kumimoji="1" lang="ja-JP" altLang="en-US" dirty="0"/>
          </a:p>
        </p:txBody>
      </p:sp>
    </p:spTree>
    <p:extLst>
      <p:ext uri="{BB962C8B-B14F-4D97-AF65-F5344CB8AC3E}">
        <p14:creationId xmlns:p14="http://schemas.microsoft.com/office/powerpoint/2010/main" val="148046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10;&#10;自動的に生成された説明">
            <a:extLst>
              <a:ext uri="{FF2B5EF4-FFF2-40B4-BE49-F238E27FC236}">
                <a16:creationId xmlns:a16="http://schemas.microsoft.com/office/drawing/2014/main" id="{F1412241-B8DB-44F6-AB90-A611A7082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02" y="0"/>
            <a:ext cx="9092141" cy="6312378"/>
          </a:xfrm>
          <a:prstGeom prst="rect">
            <a:avLst/>
          </a:prstGeom>
        </p:spPr>
      </p:pic>
      <p:sp>
        <p:nvSpPr>
          <p:cNvPr id="3" name="テキスト ボックス 2">
            <a:extLst>
              <a:ext uri="{FF2B5EF4-FFF2-40B4-BE49-F238E27FC236}">
                <a16:creationId xmlns:a16="http://schemas.microsoft.com/office/drawing/2014/main" id="{628525A7-CA43-48DB-ABAF-0845F4F7C070}"/>
              </a:ext>
            </a:extLst>
          </p:cNvPr>
          <p:cNvSpPr txBox="1"/>
          <p:nvPr/>
        </p:nvSpPr>
        <p:spPr>
          <a:xfrm>
            <a:off x="0" y="0"/>
            <a:ext cx="1873956" cy="769441"/>
          </a:xfrm>
          <a:prstGeom prst="rect">
            <a:avLst/>
          </a:prstGeom>
          <a:solidFill>
            <a:schemeClr val="accent1"/>
          </a:solidFill>
        </p:spPr>
        <p:txBody>
          <a:bodyPr wrap="square" rtlCol="0">
            <a:spAutoFit/>
          </a:bodyPr>
          <a:lstStyle/>
          <a:p>
            <a:r>
              <a:rPr lang="ja-JP" altLang="en-US" sz="4400" b="1" dirty="0"/>
              <a:t>スマホ</a:t>
            </a:r>
            <a:endParaRPr kumimoji="1" lang="ja-JP" altLang="en-US" sz="4400" b="1" dirty="0"/>
          </a:p>
        </p:txBody>
      </p:sp>
    </p:spTree>
    <p:extLst>
      <p:ext uri="{BB962C8B-B14F-4D97-AF65-F5344CB8AC3E}">
        <p14:creationId xmlns:p14="http://schemas.microsoft.com/office/powerpoint/2010/main" val="47459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830A4C4-7875-47C5-8A98-C26A85D2ADC5}"/>
              </a:ext>
            </a:extLst>
          </p:cNvPr>
          <p:cNvSpPr txBox="1"/>
          <p:nvPr/>
        </p:nvSpPr>
        <p:spPr>
          <a:xfrm>
            <a:off x="4363786" y="621697"/>
            <a:ext cx="6791894" cy="5147973"/>
          </a:xfrm>
          <a:prstGeom prst="rect">
            <a:avLst/>
          </a:prstGeom>
        </p:spPr>
        <p:txBody>
          <a:bodyPr vert="horz" lIns="0" tIns="45720" rIns="0" bIns="45720" rtlCol="0" anchor="ctr">
            <a:normAutofit/>
          </a:bodyPr>
          <a:lstStyle/>
          <a:p>
            <a:pPr>
              <a:spcAft>
                <a:spcPts val="600"/>
              </a:spcAft>
              <a:buFont typeface="Calibri" panose="020F0502020204030204" pitchFamily="34" charset="0"/>
            </a:pPr>
            <a:r>
              <a:rPr kumimoji="1" lang="ja-JP" altLang="en-US" dirty="0">
                <a:solidFill>
                  <a:schemeClr val="tx1">
                    <a:lumMod val="75000"/>
                    <a:lumOff val="25000"/>
                  </a:schemeClr>
                </a:solidFill>
              </a:rPr>
              <a:t>項目</a:t>
            </a:r>
            <a:endParaRPr kumimoji="1" lang="en-US" altLang="ja-JP" dirty="0">
              <a:solidFill>
                <a:schemeClr val="tx1">
                  <a:lumMod val="75000"/>
                  <a:lumOff val="25000"/>
                </a:schemeClr>
              </a:solidFill>
            </a:endParaRPr>
          </a:p>
          <a:p>
            <a:pPr>
              <a:spcAft>
                <a:spcPts val="600"/>
              </a:spcAft>
              <a:buFont typeface="Calibri" panose="020F0502020204030204" pitchFamily="34" charset="0"/>
            </a:pPr>
            <a:r>
              <a:rPr lang="ja-JP" altLang="en-US" dirty="0">
                <a:solidFill>
                  <a:schemeClr val="tx1">
                    <a:lumMod val="75000"/>
                    <a:lumOff val="25000"/>
                  </a:schemeClr>
                </a:solidFill>
              </a:rPr>
              <a:t>１．自己紹介</a:t>
            </a:r>
            <a:endParaRPr kumimoji="1" lang="en-US" altLang="ja-JP" dirty="0">
              <a:solidFill>
                <a:schemeClr val="tx1">
                  <a:lumMod val="75000"/>
                  <a:lumOff val="25000"/>
                </a:schemeClr>
              </a:solidFill>
            </a:endParaRPr>
          </a:p>
          <a:p>
            <a:pPr>
              <a:spcAft>
                <a:spcPts val="600"/>
              </a:spcAft>
              <a:buFont typeface="Calibri" panose="020F0502020204030204" pitchFamily="34" charset="0"/>
            </a:pPr>
            <a:endParaRPr lang="en-US" altLang="ja-JP" dirty="0">
              <a:solidFill>
                <a:schemeClr val="tx1">
                  <a:lumMod val="75000"/>
                  <a:lumOff val="25000"/>
                </a:schemeClr>
              </a:solidFill>
            </a:endParaRPr>
          </a:p>
          <a:p>
            <a:pPr>
              <a:spcAft>
                <a:spcPts val="600"/>
              </a:spcAft>
              <a:buFont typeface="Calibri" panose="020F0502020204030204" pitchFamily="34" charset="0"/>
            </a:pPr>
            <a:r>
              <a:rPr lang="ja-JP" altLang="en-US" dirty="0">
                <a:solidFill>
                  <a:schemeClr val="tx1">
                    <a:lumMod val="75000"/>
                    <a:lumOff val="25000"/>
                  </a:schemeClr>
                </a:solidFill>
              </a:rPr>
              <a:t>２．定年前のライフプラン</a:t>
            </a:r>
            <a:br>
              <a:rPr lang="en-US" altLang="ja-JP" dirty="0">
                <a:solidFill>
                  <a:schemeClr val="tx1">
                    <a:lumMod val="75000"/>
                    <a:lumOff val="25000"/>
                  </a:schemeClr>
                </a:solidFill>
              </a:rPr>
            </a:br>
            <a:r>
              <a:rPr kumimoji="1" lang="ja-JP" altLang="en-US" dirty="0">
                <a:solidFill>
                  <a:schemeClr val="tx1">
                    <a:lumMod val="75000"/>
                    <a:lumOff val="25000"/>
                  </a:schemeClr>
                </a:solidFill>
              </a:rPr>
              <a:t>「人生１００年時代」に求められるスキル</a:t>
            </a:r>
            <a:endParaRPr lang="en-US" altLang="ja-JP" dirty="0">
              <a:solidFill>
                <a:schemeClr val="tx1">
                  <a:lumMod val="75000"/>
                  <a:lumOff val="25000"/>
                </a:schemeClr>
              </a:solidFill>
            </a:endParaRPr>
          </a:p>
          <a:p>
            <a:pPr>
              <a:spcAft>
                <a:spcPts val="600"/>
              </a:spcAft>
              <a:buFont typeface="Calibri" panose="020F0502020204030204" pitchFamily="34" charset="0"/>
            </a:pPr>
            <a:endParaRPr lang="en-US" altLang="ja-JP" dirty="0">
              <a:solidFill>
                <a:schemeClr val="tx1">
                  <a:lumMod val="75000"/>
                  <a:lumOff val="25000"/>
                </a:schemeClr>
              </a:solidFill>
            </a:endParaRPr>
          </a:p>
          <a:p>
            <a:pPr>
              <a:spcAft>
                <a:spcPts val="600"/>
              </a:spcAft>
              <a:buFont typeface="Calibri" panose="020F0502020204030204" pitchFamily="34" charset="0"/>
            </a:pPr>
            <a:r>
              <a:rPr lang="ja-JP" altLang="en-US" dirty="0">
                <a:solidFill>
                  <a:schemeClr val="tx1">
                    <a:lumMod val="75000"/>
                    <a:lumOff val="25000"/>
                  </a:schemeClr>
                </a:solidFill>
              </a:rPr>
              <a:t>３．キャリアライフプラン</a:t>
            </a:r>
            <a:endParaRPr lang="en-US" altLang="ja-JP" dirty="0">
              <a:solidFill>
                <a:schemeClr val="tx1">
                  <a:lumMod val="75000"/>
                  <a:lumOff val="25000"/>
                </a:schemeClr>
              </a:solidFill>
            </a:endParaRPr>
          </a:p>
          <a:p>
            <a:pPr>
              <a:spcAft>
                <a:spcPts val="600"/>
              </a:spcAft>
              <a:buFont typeface="Calibri" panose="020F0502020204030204" pitchFamily="34" charset="0"/>
            </a:pPr>
            <a:endParaRPr lang="en-US" altLang="ja-JP" dirty="0">
              <a:solidFill>
                <a:schemeClr val="tx1">
                  <a:lumMod val="75000"/>
                  <a:lumOff val="25000"/>
                </a:schemeClr>
              </a:solidFill>
            </a:endParaRPr>
          </a:p>
          <a:p>
            <a:pPr>
              <a:spcAft>
                <a:spcPts val="600"/>
              </a:spcAft>
              <a:buFont typeface="Calibri" panose="020F0502020204030204" pitchFamily="34" charset="0"/>
            </a:pPr>
            <a:r>
              <a:rPr lang="ja-JP" altLang="en-US" dirty="0">
                <a:solidFill>
                  <a:schemeClr val="tx1">
                    <a:lumMod val="75000"/>
                    <a:lumOff val="25000"/>
                  </a:schemeClr>
                </a:solidFill>
              </a:rPr>
              <a:t>４．定年後のライフプランと地域デビュー</a:t>
            </a:r>
            <a:endParaRPr lang="en-US" altLang="ja-JP" dirty="0">
              <a:solidFill>
                <a:schemeClr val="tx1">
                  <a:lumMod val="75000"/>
                  <a:lumOff val="25000"/>
                </a:schemeClr>
              </a:solidFill>
            </a:endParaRPr>
          </a:p>
          <a:p>
            <a:pPr>
              <a:spcAft>
                <a:spcPts val="600"/>
              </a:spcAft>
              <a:buFont typeface="Calibri" panose="020F0502020204030204" pitchFamily="34" charset="0"/>
            </a:pPr>
            <a:endParaRPr lang="en-US" altLang="ja-JP" dirty="0">
              <a:solidFill>
                <a:schemeClr val="tx1">
                  <a:lumMod val="75000"/>
                  <a:lumOff val="25000"/>
                </a:schemeClr>
              </a:solidFill>
            </a:endParaRPr>
          </a:p>
          <a:p>
            <a:pPr>
              <a:spcAft>
                <a:spcPts val="600"/>
              </a:spcAft>
              <a:buFont typeface="Calibri" panose="020F0502020204030204" pitchFamily="34" charset="0"/>
            </a:pPr>
            <a:r>
              <a:rPr lang="ja-JP" altLang="en-US" dirty="0">
                <a:solidFill>
                  <a:schemeClr val="tx1">
                    <a:lumMod val="75000"/>
                    <a:lumOff val="25000"/>
                  </a:schemeClr>
                </a:solidFill>
              </a:rPr>
              <a:t>５．現在の活動</a:t>
            </a:r>
            <a:endParaRPr kumimoji="1" lang="en-US" altLang="ja-JP" dirty="0">
              <a:solidFill>
                <a:schemeClr val="tx1">
                  <a:lumMod val="75000"/>
                  <a:lumOff val="25000"/>
                </a:schemeClr>
              </a:solidFill>
            </a:endParaRPr>
          </a:p>
        </p:txBody>
      </p:sp>
      <p:sp>
        <p:nvSpPr>
          <p:cNvPr id="15" name="Rectangle 14">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819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パートのビル&#10;&#10;中程度の精度で自動的に生成された説明">
            <a:extLst>
              <a:ext uri="{FF2B5EF4-FFF2-40B4-BE49-F238E27FC236}">
                <a16:creationId xmlns:a16="http://schemas.microsoft.com/office/drawing/2014/main" id="{65C08570-586C-4C6C-98EB-3C3353BA9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189" y="640339"/>
            <a:ext cx="5081011" cy="3772005"/>
          </a:xfrm>
          <a:prstGeom prst="rect">
            <a:avLst/>
          </a:prstGeom>
        </p:spPr>
      </p:pic>
      <p:sp>
        <p:nvSpPr>
          <p:cNvPr id="5" name="テキスト ボックス 4">
            <a:extLst>
              <a:ext uri="{FF2B5EF4-FFF2-40B4-BE49-F238E27FC236}">
                <a16:creationId xmlns:a16="http://schemas.microsoft.com/office/drawing/2014/main" id="{048675FD-52CD-4908-8394-6C6BCFBDA918}"/>
              </a:ext>
            </a:extLst>
          </p:cNvPr>
          <p:cNvSpPr txBox="1"/>
          <p:nvPr/>
        </p:nvSpPr>
        <p:spPr>
          <a:xfrm>
            <a:off x="1154545" y="4465890"/>
            <a:ext cx="9882910" cy="1908215"/>
          </a:xfrm>
          <a:prstGeom prst="rect">
            <a:avLst/>
          </a:prstGeom>
          <a:noFill/>
        </p:spPr>
        <p:txBody>
          <a:bodyPr wrap="square">
            <a:spAutoFit/>
          </a:bodyPr>
          <a:lstStyle/>
          <a:p>
            <a:r>
              <a:rPr lang="ja-JP" altLang="en-US" sz="2000" dirty="0"/>
              <a:t>川口市キュポラ棟　</a:t>
            </a:r>
            <a:r>
              <a:rPr lang="ja-JP" altLang="en-US" sz="2000" b="0" i="0" dirty="0">
                <a:solidFill>
                  <a:srgbClr val="000000"/>
                </a:solidFill>
                <a:effectLst/>
                <a:latin typeface="ＭＳ Ｐゴシック" panose="020B0600070205080204" pitchFamily="50" charset="-128"/>
                <a:ea typeface="ＭＳ Ｐゴシック" panose="020B0600070205080204" pitchFamily="50" charset="-128"/>
                <a:hlinkClick r:id="rId3"/>
              </a:rPr>
              <a:t>川口市ボランティアセンター</a:t>
            </a:r>
            <a:endParaRPr lang="ja-JP" altLang="en-US" sz="2000"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sz="2000" dirty="0"/>
          </a:p>
          <a:p>
            <a:endParaRPr lang="en-US" altLang="ja-JP" sz="2000" dirty="0"/>
          </a:p>
          <a:p>
            <a:r>
              <a:rPr lang="ja-JP" altLang="en-US" sz="2000" dirty="0"/>
              <a:t>地域社会の</a:t>
            </a:r>
            <a:r>
              <a:rPr lang="en-US" altLang="ja-JP" sz="2000" dirty="0"/>
              <a:t>DX</a:t>
            </a:r>
            <a:r>
              <a:rPr lang="ja-JP" altLang="en-US" sz="2000" dirty="0"/>
              <a:t>　経済産業省</a:t>
            </a:r>
            <a:endParaRPr lang="en-US" altLang="ja-JP" sz="2000" dirty="0"/>
          </a:p>
          <a:p>
            <a:r>
              <a:rPr lang="ja-JP" altLang="en-US" sz="2000" dirty="0">
                <a:hlinkClick r:id="rId4"/>
              </a:rPr>
              <a:t>https://www.meti.go.jp/shingikai/sme_chiiki/smart_strong/pdf/002_03_00.pdf</a:t>
            </a:r>
            <a:endParaRPr lang="en-US" altLang="ja-JP" sz="2000" dirty="0"/>
          </a:p>
          <a:p>
            <a:endParaRPr lang="ja-JP" altLang="en-US" dirty="0"/>
          </a:p>
        </p:txBody>
      </p:sp>
    </p:spTree>
    <p:extLst>
      <p:ext uri="{BB962C8B-B14F-4D97-AF65-F5344CB8AC3E}">
        <p14:creationId xmlns:p14="http://schemas.microsoft.com/office/powerpoint/2010/main" val="416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7B8BE97-74A7-4FB7-890B-5D98E44A1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33" y="1315612"/>
            <a:ext cx="45370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808FC6FC-1153-4C86-989D-2B230B41D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994" y="1302486"/>
            <a:ext cx="4606346" cy="345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a:extLst>
              <a:ext uri="{FF2B5EF4-FFF2-40B4-BE49-F238E27FC236}">
                <a16:creationId xmlns:a16="http://schemas.microsoft.com/office/drawing/2014/main" id="{3AF0BB7A-4C03-4C9D-9009-36FEC45189E3}"/>
              </a:ext>
            </a:extLst>
          </p:cNvPr>
          <p:cNvSpPr txBox="1">
            <a:spLocks noChangeArrowheads="1"/>
          </p:cNvSpPr>
          <p:nvPr/>
        </p:nvSpPr>
        <p:spPr bwMode="auto">
          <a:xfrm>
            <a:off x="980933" y="274791"/>
            <a:ext cx="42355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400" b="1" dirty="0">
                <a:latin typeface="Arial" panose="020B0604020202020204" pitchFamily="34" charset="0"/>
              </a:rPr>
              <a:t>プレゼンテーションスタジオ</a:t>
            </a:r>
            <a:br>
              <a:rPr kumimoji="0" lang="ja-JP" altLang="en-US" sz="2400" b="1" dirty="0">
                <a:latin typeface="Arial" panose="020B0604020202020204" pitchFamily="34" charset="0"/>
              </a:rPr>
            </a:br>
            <a:r>
              <a:rPr kumimoji="0" lang="ja-JP" altLang="en-US" sz="2400" b="1" dirty="0">
                <a:latin typeface="Arial" panose="020B0604020202020204" pitchFamily="34" charset="0"/>
              </a:rPr>
              <a:t>絵はがき講座</a:t>
            </a:r>
          </a:p>
        </p:txBody>
      </p:sp>
      <p:sp>
        <p:nvSpPr>
          <p:cNvPr id="8197" name="Text Box 5">
            <a:extLst>
              <a:ext uri="{FF2B5EF4-FFF2-40B4-BE49-F238E27FC236}">
                <a16:creationId xmlns:a16="http://schemas.microsoft.com/office/drawing/2014/main" id="{F7BE83BA-0D0D-4A53-A560-B70EE595EE60}"/>
              </a:ext>
            </a:extLst>
          </p:cNvPr>
          <p:cNvSpPr txBox="1">
            <a:spLocks noChangeArrowheads="1"/>
          </p:cNvSpPr>
          <p:nvPr/>
        </p:nvSpPr>
        <p:spPr bwMode="auto">
          <a:xfrm>
            <a:off x="6779348" y="257174"/>
            <a:ext cx="46063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400" b="1" dirty="0">
                <a:latin typeface="Arial" panose="020B0604020202020204" pitchFamily="34" charset="0"/>
              </a:rPr>
              <a:t>コミュニケーションルーム</a:t>
            </a:r>
            <a:br>
              <a:rPr kumimoji="0" lang="ja-JP" altLang="en-US" sz="2400" b="1" dirty="0">
                <a:latin typeface="Arial" panose="020B0604020202020204" pitchFamily="34" charset="0"/>
              </a:rPr>
            </a:br>
            <a:r>
              <a:rPr kumimoji="0" lang="ja-JP" altLang="en-US" sz="2400" b="1" dirty="0">
                <a:latin typeface="Arial" panose="020B0604020202020204" pitchFamily="34" charset="0"/>
              </a:rPr>
              <a:t>文字入力講座</a:t>
            </a:r>
          </a:p>
        </p:txBody>
      </p:sp>
      <p:sp>
        <p:nvSpPr>
          <p:cNvPr id="8198" name="Text Box 6">
            <a:extLst>
              <a:ext uri="{FF2B5EF4-FFF2-40B4-BE49-F238E27FC236}">
                <a16:creationId xmlns:a16="http://schemas.microsoft.com/office/drawing/2014/main" id="{BCA4FEFA-BC69-467E-9818-837EB9509E11}"/>
              </a:ext>
            </a:extLst>
          </p:cNvPr>
          <p:cNvSpPr txBox="1">
            <a:spLocks noChangeArrowheads="1"/>
          </p:cNvSpPr>
          <p:nvPr/>
        </p:nvSpPr>
        <p:spPr bwMode="auto">
          <a:xfrm>
            <a:off x="2235921" y="5265795"/>
            <a:ext cx="7994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a:spcBef>
                <a:spcPct val="50000"/>
              </a:spcBef>
            </a:pPr>
            <a:r>
              <a:rPr kumimoji="0" lang="ja-JP" altLang="en-US" sz="3200" b="1" dirty="0">
                <a:latin typeface="Arial" panose="020B0604020202020204" pitchFamily="34" charset="0"/>
              </a:rPr>
              <a:t>パソコンボランティア風景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A99668-119A-4F32-BB1F-AD1071782D92}"/>
              </a:ext>
            </a:extLst>
          </p:cNvPr>
          <p:cNvSpPr txBox="1"/>
          <p:nvPr/>
        </p:nvSpPr>
        <p:spPr>
          <a:xfrm>
            <a:off x="1183340" y="363523"/>
            <a:ext cx="10322859" cy="6740307"/>
          </a:xfrm>
          <a:prstGeom prst="rect">
            <a:avLst/>
          </a:prstGeom>
          <a:noFill/>
        </p:spPr>
        <p:txBody>
          <a:bodyPr wrap="square" rtlCol="0">
            <a:spAutoFit/>
          </a:bodyPr>
          <a:lstStyle/>
          <a:p>
            <a:r>
              <a:rPr kumimoji="1" lang="ja-JP" altLang="en-US" sz="2400" dirty="0"/>
              <a:t>参考サイト</a:t>
            </a:r>
            <a:endParaRPr kumimoji="1" lang="en-US" altLang="ja-JP" sz="2400" dirty="0"/>
          </a:p>
          <a:p>
            <a:r>
              <a:rPr lang="ja-JP" altLang="en-US" sz="2400" dirty="0"/>
              <a:t>東京しごとセンター　</a:t>
            </a:r>
            <a:r>
              <a:rPr kumimoji="1" lang="ja-JP" altLang="en-US" sz="2400" dirty="0"/>
              <a:t>シニア中小企業サポート人材プログラム</a:t>
            </a:r>
            <a:r>
              <a:rPr lang="ja-JP" altLang="en-US" sz="2400" dirty="0"/>
              <a:t>講座　５５歳以上</a:t>
            </a:r>
            <a:endParaRPr kumimoji="1" lang="en-US" altLang="ja-JP" sz="2400" dirty="0"/>
          </a:p>
          <a:p>
            <a:r>
              <a:rPr kumimoji="1" lang="en-US" altLang="ja-JP" sz="2400" dirty="0">
                <a:hlinkClick r:id="rId2"/>
              </a:rPr>
              <a:t>https://www.tokyoshigoto.jp/senior/expert_talent/</a:t>
            </a:r>
            <a:endParaRPr kumimoji="1" lang="en-US" altLang="ja-JP" sz="2400" dirty="0"/>
          </a:p>
          <a:p>
            <a:endParaRPr kumimoji="1" lang="en-US" altLang="ja-JP" sz="2400" dirty="0"/>
          </a:p>
          <a:p>
            <a:r>
              <a:rPr kumimoji="1" lang="ja-JP" altLang="en-US" sz="2400" dirty="0"/>
              <a:t>東京都　</a:t>
            </a:r>
            <a:r>
              <a:rPr lang="ja-JP" altLang="en-US" sz="2400" dirty="0">
                <a:hlinkClick r:id="rId3"/>
              </a:rPr>
              <a:t>ライフプランアドバイザー（東京都中高年勤労者福祉推進員）制度</a:t>
            </a:r>
            <a:endParaRPr lang="en-US" altLang="ja-JP" sz="2400" dirty="0"/>
          </a:p>
          <a:p>
            <a:endParaRPr kumimoji="1" lang="en-US" altLang="ja-JP" sz="2400" dirty="0"/>
          </a:p>
          <a:p>
            <a:r>
              <a:rPr kumimoji="1" lang="en-US" altLang="ja-JP" sz="2400" dirty="0"/>
              <a:t>65</a:t>
            </a:r>
            <a:r>
              <a:rPr kumimoji="1" lang="ja-JP" altLang="en-US" sz="2400" dirty="0"/>
              <a:t>歳以上　</a:t>
            </a:r>
            <a:r>
              <a:rPr lang="en-US" altLang="ja-JP" sz="2400" b="0" i="0" dirty="0">
                <a:solidFill>
                  <a:srgbClr val="3B3B3B"/>
                </a:solidFill>
                <a:effectLst/>
                <a:latin typeface="Hiragino Kaku Gothic ProN"/>
              </a:rPr>
              <a:t>【</a:t>
            </a:r>
            <a:r>
              <a:rPr lang="ja-JP" altLang="en-US" sz="2400" b="0" i="0" dirty="0">
                <a:solidFill>
                  <a:srgbClr val="3B3B3B"/>
                </a:solidFill>
                <a:effectLst/>
                <a:latin typeface="Hiragino Kaku Gothic ProN"/>
              </a:rPr>
              <a:t>東京セカンドキャリア塾</a:t>
            </a:r>
            <a:r>
              <a:rPr lang="en-US" altLang="ja-JP" sz="2400" b="0" i="0" dirty="0">
                <a:solidFill>
                  <a:srgbClr val="3B3B3B"/>
                </a:solidFill>
                <a:effectLst/>
                <a:latin typeface="Hiragino Kaku Gothic ProN"/>
              </a:rPr>
              <a:t>】</a:t>
            </a:r>
            <a:br>
              <a:rPr lang="en-US" altLang="ja-JP" sz="2400" b="0" i="0" dirty="0">
                <a:solidFill>
                  <a:srgbClr val="3B3B3B"/>
                </a:solidFill>
                <a:effectLst/>
                <a:latin typeface="Hiragino Kaku Gothic ProN"/>
              </a:rPr>
            </a:br>
            <a:r>
              <a:rPr kumimoji="1" lang="en-US" altLang="ja-JP" sz="2400" dirty="0"/>
              <a:t>2021</a:t>
            </a:r>
            <a:r>
              <a:rPr kumimoji="1" lang="ja-JP" altLang="en-US" sz="2400" dirty="0"/>
              <a:t>年２月　トライアル就職制度（２カ月間）を利用した職業チャレンジ体験</a:t>
            </a:r>
            <a:endParaRPr kumimoji="1" lang="en-US" altLang="ja-JP" sz="2400" dirty="0"/>
          </a:p>
          <a:p>
            <a:r>
              <a:rPr kumimoji="1" lang="en-US" altLang="ja-JP" sz="2400" dirty="0">
                <a:hlinkClick r:id="rId4"/>
              </a:rPr>
              <a:t>https://www.biz-senior.tokyo/close.html</a:t>
            </a:r>
            <a:endParaRPr kumimoji="1" lang="en-US" altLang="ja-JP" sz="2400" dirty="0"/>
          </a:p>
          <a:p>
            <a:endParaRPr lang="en-US" altLang="ja-JP" sz="2400" dirty="0"/>
          </a:p>
          <a:p>
            <a:r>
              <a:rPr kumimoji="1" lang="ja-JP" altLang="en-US" sz="2400" dirty="0"/>
              <a:t>埼玉県</a:t>
            </a:r>
            <a:endParaRPr kumimoji="1" lang="en-US" altLang="ja-JP" sz="2400" dirty="0"/>
          </a:p>
          <a:p>
            <a:r>
              <a:rPr lang="ja-JP" altLang="en-US" sz="2400" b="0" i="0" u="none" strike="noStrike" dirty="0">
                <a:solidFill>
                  <a:srgbClr val="303841"/>
                </a:solidFill>
                <a:effectLst/>
                <a:latin typeface="Raleway"/>
                <a:hlinkClick r:id="rId5"/>
              </a:rPr>
              <a:t>埼玉県セカンドキャリアセンター</a:t>
            </a:r>
            <a:r>
              <a:rPr lang="ja-JP" altLang="en-US" sz="2400" b="0" i="0" dirty="0">
                <a:solidFill>
                  <a:srgbClr val="212121"/>
                </a:solidFill>
                <a:effectLst/>
                <a:latin typeface="Raleway"/>
                <a:hlinkClick r:id="rId5"/>
              </a:rPr>
              <a:t>　</a:t>
            </a:r>
            <a:br>
              <a:rPr lang="ja-JP" altLang="en-US" sz="2400" b="0" i="0" dirty="0">
                <a:solidFill>
                  <a:srgbClr val="212121"/>
                </a:solidFill>
                <a:effectLst/>
                <a:latin typeface="Raleway"/>
              </a:rPr>
            </a:br>
            <a:r>
              <a:rPr lang="ja-JP" altLang="en-US" sz="2400" b="0" i="0" dirty="0">
                <a:solidFill>
                  <a:srgbClr val="212121"/>
                </a:solidFill>
                <a:effectLst/>
                <a:latin typeface="Raleway"/>
                <a:hlinkClick r:id="rId6"/>
              </a:rPr>
              <a:t>産業労働部人材</a:t>
            </a:r>
            <a:r>
              <a:rPr lang="ja-JP" altLang="en-US" sz="2400" b="0" i="0" u="none" strike="noStrike" dirty="0">
                <a:solidFill>
                  <a:srgbClr val="303841"/>
                </a:solidFill>
                <a:effectLst/>
                <a:latin typeface="Raleway"/>
                <a:hlinkClick r:id="rId6"/>
              </a:rPr>
              <a:t>活躍支援課　</a:t>
            </a:r>
            <a:br>
              <a:rPr lang="en-US" altLang="ja-JP" sz="2400" b="0" i="0" u="none" strike="noStrike" dirty="0">
                <a:solidFill>
                  <a:srgbClr val="303841"/>
                </a:solidFill>
                <a:effectLst/>
                <a:latin typeface="Raleway"/>
              </a:rPr>
            </a:br>
            <a:r>
              <a:rPr lang="ja-JP" altLang="en-US" sz="2400" b="1" i="0" dirty="0">
                <a:solidFill>
                  <a:srgbClr val="222222"/>
                </a:solidFill>
                <a:effectLst/>
                <a:latin typeface="游ゴシック" panose="020B0400000000000000" pitchFamily="50" charset="-128"/>
                <a:ea typeface="游ゴシック" panose="020B0400000000000000" pitchFamily="50" charset="-128"/>
                <a:hlinkClick r:id="rId7"/>
              </a:rPr>
              <a:t>シニアライフ案内士ライフプラン</a:t>
            </a:r>
            <a:endParaRPr lang="ja-JP" altLang="en-US" sz="2400" b="1" i="0" dirty="0">
              <a:solidFill>
                <a:srgbClr val="222222"/>
              </a:solidFill>
              <a:effectLst/>
              <a:latin typeface="游ゴシック" panose="020B0400000000000000" pitchFamily="50" charset="-128"/>
              <a:ea typeface="游ゴシック" panose="020B0400000000000000" pitchFamily="50" charset="-128"/>
            </a:endParaRPr>
          </a:p>
          <a:p>
            <a:pPr algn="l"/>
            <a:r>
              <a:rPr lang="ja-JP" altLang="en-US" sz="2400" b="0" i="0" u="none" strike="noStrike" dirty="0">
                <a:solidFill>
                  <a:srgbClr val="303841"/>
                </a:solidFill>
                <a:effectLst/>
                <a:latin typeface="Raleway"/>
                <a:hlinkClick r:id="rId8"/>
              </a:rPr>
              <a:t>埼玉県専門家ボランティア登録</a:t>
            </a:r>
            <a:endParaRPr lang="ja-JP" altLang="en-US" sz="2400" b="0" i="0" dirty="0">
              <a:solidFill>
                <a:srgbClr val="212121"/>
              </a:solidFill>
              <a:effectLst/>
              <a:latin typeface="Raleway"/>
            </a:endParaRPr>
          </a:p>
          <a:p>
            <a:pPr algn="l"/>
            <a:r>
              <a:rPr lang="ja-JP" altLang="en-US" sz="2400" b="0" i="0" u="none" strike="noStrike" dirty="0">
                <a:solidFill>
                  <a:srgbClr val="303841"/>
                </a:solidFill>
                <a:effectLst/>
                <a:latin typeface="Raleway"/>
                <a:hlinkClick r:id="rId9"/>
              </a:rPr>
              <a:t>埼玉未来大学募集</a:t>
            </a:r>
            <a:endParaRPr lang="ja-JP" altLang="en-US" sz="2400" b="0" i="0" dirty="0">
              <a:solidFill>
                <a:srgbClr val="212121"/>
              </a:solidFill>
              <a:effectLst/>
              <a:latin typeface="Raleway"/>
            </a:endParaRPr>
          </a:p>
          <a:p>
            <a:pPr algn="l"/>
            <a:r>
              <a:rPr lang="ja-JP" altLang="en-US" sz="2400" b="0" i="0" u="none" strike="noStrike" dirty="0">
                <a:solidFill>
                  <a:srgbClr val="303841"/>
                </a:solidFill>
                <a:effectLst/>
                <a:latin typeface="Raleway"/>
                <a:hlinkClick r:id="rId10"/>
              </a:rPr>
              <a:t>志木サテライトオフィス</a:t>
            </a:r>
            <a:endParaRPr lang="ja-JP" altLang="en-US" sz="2400" b="0" i="0" dirty="0">
              <a:solidFill>
                <a:srgbClr val="212121"/>
              </a:solidFill>
              <a:effectLst/>
              <a:latin typeface="Raleway"/>
            </a:endParaRPr>
          </a:p>
          <a:p>
            <a:pPr algn="l"/>
            <a:r>
              <a:rPr lang="ja-JP" altLang="en-US" sz="2400" b="0" i="0" u="none" strike="noStrike" dirty="0">
                <a:solidFill>
                  <a:srgbClr val="303841"/>
                </a:solidFill>
                <a:effectLst/>
                <a:latin typeface="Raleway"/>
                <a:hlinkClick r:id="rId11"/>
              </a:rPr>
              <a:t>地域連携プラットフォーム</a:t>
            </a:r>
            <a:endParaRPr kumimoji="1" lang="ja-JP" altLang="en-US" dirty="0"/>
          </a:p>
        </p:txBody>
      </p:sp>
    </p:spTree>
    <p:extLst>
      <p:ext uri="{BB962C8B-B14F-4D97-AF65-F5344CB8AC3E}">
        <p14:creationId xmlns:p14="http://schemas.microsoft.com/office/powerpoint/2010/main" val="3338124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791E26-3D83-4DD2-8541-19B01088607F}"/>
              </a:ext>
            </a:extLst>
          </p:cNvPr>
          <p:cNvSpPr txBox="1"/>
          <p:nvPr/>
        </p:nvSpPr>
        <p:spPr>
          <a:xfrm>
            <a:off x="1431985" y="582067"/>
            <a:ext cx="9351034" cy="5262979"/>
          </a:xfrm>
          <a:prstGeom prst="rect">
            <a:avLst/>
          </a:prstGeom>
          <a:noFill/>
        </p:spPr>
        <p:txBody>
          <a:bodyPr wrap="square" rtlCol="0">
            <a:spAutoFit/>
          </a:bodyPr>
          <a:lstStyle/>
          <a:p>
            <a:r>
              <a:rPr lang="ja-JP" altLang="en-US" sz="2800" dirty="0"/>
              <a:t>人生は、いろいろなことがあるから面白い</a:t>
            </a:r>
            <a:endParaRPr lang="en-US" altLang="ja-JP" sz="2800" dirty="0"/>
          </a:p>
          <a:p>
            <a:r>
              <a:rPr kumimoji="1" lang="ja-JP" altLang="en-US" sz="2800" dirty="0"/>
              <a:t>すべてが今でも役に立つ</a:t>
            </a:r>
          </a:p>
          <a:p>
            <a:endParaRPr kumimoji="1" lang="en-US" altLang="ja-JP" sz="2800" dirty="0"/>
          </a:p>
          <a:p>
            <a:r>
              <a:rPr lang="ja-JP" altLang="en-US" sz="2800" dirty="0"/>
              <a:t>　若いときに学んだこと</a:t>
            </a:r>
            <a:endParaRPr lang="en-US" altLang="ja-JP" sz="2800" dirty="0"/>
          </a:p>
          <a:p>
            <a:endParaRPr kumimoji="1" lang="en-US" altLang="ja-JP" sz="2800" dirty="0"/>
          </a:p>
          <a:p>
            <a:r>
              <a:rPr lang="ja-JP" altLang="en-US" sz="2800" dirty="0"/>
              <a:t>　若い時にいろいろなところに行ったこと</a:t>
            </a:r>
            <a:endParaRPr lang="en-US" altLang="ja-JP" sz="2800" dirty="0"/>
          </a:p>
          <a:p>
            <a:endParaRPr kumimoji="1" lang="en-US" altLang="ja-JP" sz="2800" dirty="0"/>
          </a:p>
          <a:p>
            <a:r>
              <a:rPr lang="ja-JP" altLang="en-US" sz="2800" dirty="0"/>
              <a:t>　社会の時に学習・経験したこと</a:t>
            </a:r>
            <a:endParaRPr lang="en-US" altLang="ja-JP" sz="2800" dirty="0"/>
          </a:p>
          <a:p>
            <a:endParaRPr kumimoji="1" lang="en-US" altLang="ja-JP" sz="2800" dirty="0"/>
          </a:p>
          <a:p>
            <a:r>
              <a:rPr lang="ja-JP" altLang="en-US" sz="2800" dirty="0"/>
              <a:t>　仕事で多くの人と知り合ったこと</a:t>
            </a:r>
            <a:endParaRPr lang="en-US" altLang="ja-JP" sz="2800" dirty="0"/>
          </a:p>
          <a:p>
            <a:endParaRPr kumimoji="1" lang="en-US" altLang="ja-JP" sz="2800" dirty="0"/>
          </a:p>
          <a:p>
            <a:r>
              <a:rPr kumimoji="1" lang="ja-JP" altLang="en-US" sz="2800" dirty="0"/>
              <a:t>　仕事や遊びで、多くの街に行ったこと</a:t>
            </a:r>
            <a:endParaRPr kumimoji="1" lang="en-US" altLang="ja-JP" sz="2800" dirty="0"/>
          </a:p>
        </p:txBody>
      </p:sp>
    </p:spTree>
    <p:extLst>
      <p:ext uri="{BB962C8B-B14F-4D97-AF65-F5344CB8AC3E}">
        <p14:creationId xmlns:p14="http://schemas.microsoft.com/office/powerpoint/2010/main" val="411444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D7D673-A28A-4FBB-9E46-BD454AA3CA04}"/>
              </a:ext>
            </a:extLst>
          </p:cNvPr>
          <p:cNvSpPr txBox="1"/>
          <p:nvPr/>
        </p:nvSpPr>
        <p:spPr>
          <a:xfrm>
            <a:off x="2087593" y="2721114"/>
            <a:ext cx="9299275" cy="707886"/>
          </a:xfrm>
          <a:prstGeom prst="rect">
            <a:avLst/>
          </a:prstGeom>
          <a:noFill/>
        </p:spPr>
        <p:txBody>
          <a:bodyPr wrap="square" rtlCol="0">
            <a:spAutoFit/>
          </a:bodyPr>
          <a:lstStyle/>
          <a:p>
            <a:r>
              <a:rPr kumimoji="1" lang="ja-JP" altLang="en-US" sz="4000" dirty="0"/>
              <a:t>ご清聴ありがとうございます</a:t>
            </a:r>
          </a:p>
        </p:txBody>
      </p:sp>
    </p:spTree>
    <p:extLst>
      <p:ext uri="{BB962C8B-B14F-4D97-AF65-F5344CB8AC3E}">
        <p14:creationId xmlns:p14="http://schemas.microsoft.com/office/powerpoint/2010/main" val="133797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58084B-1D63-47DE-BA36-255B84689486}"/>
              </a:ext>
            </a:extLst>
          </p:cNvPr>
          <p:cNvSpPr txBox="1"/>
          <p:nvPr/>
        </p:nvSpPr>
        <p:spPr>
          <a:xfrm>
            <a:off x="1400550" y="581830"/>
            <a:ext cx="9390900" cy="5693866"/>
          </a:xfrm>
          <a:prstGeom prst="rect">
            <a:avLst/>
          </a:prstGeom>
          <a:noFill/>
        </p:spPr>
        <p:txBody>
          <a:bodyPr wrap="square" rtlCol="0">
            <a:spAutoFit/>
          </a:bodyPr>
          <a:lstStyle/>
          <a:p>
            <a:r>
              <a:rPr kumimoji="1" lang="ja-JP" altLang="en-US" sz="2800" dirty="0"/>
              <a:t>著者の経歴　</a:t>
            </a:r>
            <a:r>
              <a:rPr kumimoji="1" lang="en-US" altLang="ja-JP" sz="2800" dirty="0"/>
              <a:t>1953</a:t>
            </a:r>
            <a:r>
              <a:rPr kumimoji="1" lang="ja-JP" altLang="en-US" sz="2800" dirty="0"/>
              <a:t>年生まれ</a:t>
            </a:r>
            <a:endParaRPr kumimoji="1" lang="en-US" altLang="ja-JP" sz="2800" dirty="0"/>
          </a:p>
          <a:p>
            <a:endParaRPr lang="en-US" altLang="ja-JP" sz="2800" dirty="0"/>
          </a:p>
          <a:p>
            <a:r>
              <a:rPr kumimoji="1" lang="ja-JP" altLang="en-US" sz="2800" dirty="0"/>
              <a:t>高校卒業　</a:t>
            </a:r>
            <a:r>
              <a:rPr kumimoji="1" lang="en-US" altLang="ja-JP" sz="2800" dirty="0"/>
              <a:t>1972</a:t>
            </a:r>
            <a:r>
              <a:rPr kumimoji="1" lang="ja-JP" altLang="en-US" sz="2800" dirty="0"/>
              <a:t>年</a:t>
            </a:r>
            <a:r>
              <a:rPr kumimoji="1" lang="en-US" altLang="ja-JP" sz="2800" dirty="0"/>
              <a:t>3</a:t>
            </a:r>
            <a:r>
              <a:rPr kumimoji="1" lang="ja-JP" altLang="en-US" sz="2800" dirty="0"/>
              <a:t>月</a:t>
            </a:r>
            <a:endParaRPr lang="en-US" altLang="ja-JP" sz="2800" dirty="0"/>
          </a:p>
          <a:p>
            <a:r>
              <a:rPr kumimoji="1" lang="ja-JP" altLang="en-US" sz="2800" dirty="0"/>
              <a:t>大学卒業　</a:t>
            </a:r>
            <a:r>
              <a:rPr kumimoji="1" lang="en-US" altLang="ja-JP" sz="2800" dirty="0"/>
              <a:t>1976</a:t>
            </a:r>
            <a:r>
              <a:rPr kumimoji="1" lang="ja-JP" altLang="en-US" sz="2800" dirty="0"/>
              <a:t>年</a:t>
            </a:r>
            <a:r>
              <a:rPr lang="en-US" altLang="ja-JP" sz="2800" dirty="0"/>
              <a:t>3</a:t>
            </a:r>
            <a:r>
              <a:rPr kumimoji="1" lang="ja-JP" altLang="en-US" sz="2800" dirty="0"/>
              <a:t>月</a:t>
            </a:r>
            <a:endParaRPr kumimoji="1" lang="en-US" altLang="ja-JP" sz="2800" dirty="0"/>
          </a:p>
          <a:p>
            <a:r>
              <a:rPr kumimoji="1" lang="ja-JP" altLang="en-US" sz="2800" dirty="0"/>
              <a:t>大日本印刷株式会社　入社　技術</a:t>
            </a:r>
            <a:r>
              <a:rPr lang="ja-JP" altLang="en-US" sz="2800" dirty="0"/>
              <a:t>者</a:t>
            </a:r>
            <a:endParaRPr kumimoji="1" lang="en-US" altLang="ja-JP" sz="2800" dirty="0"/>
          </a:p>
          <a:p>
            <a:r>
              <a:rPr kumimoji="1" lang="ja-JP" altLang="en-US" sz="2800" dirty="0"/>
              <a:t>社会人大学院　博士（工学）　情報システム分野</a:t>
            </a:r>
            <a:endParaRPr kumimoji="1" lang="en-US" altLang="ja-JP" sz="2800" dirty="0"/>
          </a:p>
          <a:p>
            <a:r>
              <a:rPr kumimoji="1" lang="en-US" altLang="ja-JP" sz="2800" dirty="0"/>
              <a:t>DNP</a:t>
            </a:r>
            <a:r>
              <a:rPr kumimoji="1" lang="ja-JP" altLang="en-US" sz="2800" dirty="0"/>
              <a:t>グループ　</a:t>
            </a:r>
            <a:r>
              <a:rPr kumimoji="1" lang="en-US" altLang="ja-JP" sz="2800" dirty="0"/>
              <a:t>2</a:t>
            </a:r>
            <a:r>
              <a:rPr kumimoji="1" lang="ja-JP" altLang="en-US" sz="2800" dirty="0"/>
              <a:t>社</a:t>
            </a:r>
            <a:endParaRPr kumimoji="1" lang="en-US" altLang="ja-JP" sz="2800" dirty="0"/>
          </a:p>
          <a:p>
            <a:r>
              <a:rPr kumimoji="1" lang="en-US" altLang="ja-JP" sz="2800" dirty="0"/>
              <a:t>DNP</a:t>
            </a:r>
            <a:r>
              <a:rPr kumimoji="1" lang="ja-JP" altLang="en-US" sz="2800" dirty="0"/>
              <a:t>大日本印刷グループ　退職　</a:t>
            </a:r>
            <a:r>
              <a:rPr kumimoji="1" lang="en-US" altLang="ja-JP" sz="2800" dirty="0"/>
              <a:t>2014</a:t>
            </a:r>
            <a:r>
              <a:rPr kumimoji="1" lang="ja-JP" altLang="en-US" sz="2800" dirty="0"/>
              <a:t>年</a:t>
            </a:r>
            <a:r>
              <a:rPr kumimoji="1" lang="en-US" altLang="ja-JP" sz="2800" dirty="0"/>
              <a:t>3</a:t>
            </a:r>
            <a:r>
              <a:rPr kumimoji="1" lang="ja-JP" altLang="en-US" sz="2800" dirty="0"/>
              <a:t>月</a:t>
            </a:r>
            <a:endParaRPr kumimoji="1" lang="en-US" altLang="ja-JP" sz="2800" dirty="0"/>
          </a:p>
          <a:p>
            <a:endParaRPr kumimoji="1" lang="en-US" altLang="ja-JP" sz="2800" dirty="0"/>
          </a:p>
          <a:p>
            <a:r>
              <a:rPr kumimoji="1" lang="ja-JP" altLang="en-US" sz="2800" dirty="0"/>
              <a:t>現在</a:t>
            </a:r>
            <a:endParaRPr kumimoji="1" lang="en-US" altLang="ja-JP" sz="2800" dirty="0"/>
          </a:p>
          <a:p>
            <a:r>
              <a:rPr kumimoji="1" lang="en-US" altLang="ja-JP" sz="2800" dirty="0"/>
              <a:t>NPO</a:t>
            </a:r>
            <a:r>
              <a:rPr kumimoji="1" lang="ja-JP" altLang="en-US" sz="2800" dirty="0"/>
              <a:t>法人日本アクティブキャリア開発　代表</a:t>
            </a:r>
            <a:br>
              <a:rPr kumimoji="1" lang="en-US" altLang="ja-JP" sz="2800" dirty="0"/>
            </a:br>
            <a:r>
              <a:rPr kumimoji="1" lang="ja-JP" altLang="en-US" sz="2800" dirty="0"/>
              <a:t>国家資格キャリアコンサルタント</a:t>
            </a:r>
            <a:endParaRPr kumimoji="1" lang="en-US" altLang="ja-JP" sz="2800" dirty="0"/>
          </a:p>
          <a:p>
            <a:r>
              <a:rPr kumimoji="1" lang="ja-JP" altLang="en-US" sz="2800" dirty="0"/>
              <a:t>大学講師</a:t>
            </a:r>
          </a:p>
        </p:txBody>
      </p:sp>
    </p:spTree>
    <p:extLst>
      <p:ext uri="{BB962C8B-B14F-4D97-AF65-F5344CB8AC3E}">
        <p14:creationId xmlns:p14="http://schemas.microsoft.com/office/powerpoint/2010/main" val="371798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C46B1B8-2858-464C-8183-05E2F31A9520}"/>
              </a:ext>
            </a:extLst>
          </p:cNvPr>
          <p:cNvSpPr txBox="1"/>
          <p:nvPr/>
        </p:nvSpPr>
        <p:spPr>
          <a:xfrm>
            <a:off x="1724890" y="248024"/>
            <a:ext cx="9019309" cy="6063198"/>
          </a:xfrm>
          <a:prstGeom prst="rect">
            <a:avLst/>
          </a:prstGeom>
          <a:noFill/>
        </p:spPr>
        <p:txBody>
          <a:bodyPr wrap="square" rtlCol="0">
            <a:spAutoFit/>
          </a:bodyPr>
          <a:lstStyle/>
          <a:p>
            <a:r>
              <a:rPr kumimoji="1" lang="ja-JP" altLang="en-US" sz="2800" dirty="0"/>
              <a:t>意外と多い活動、</a:t>
            </a:r>
            <a:r>
              <a:rPr lang="ja-JP" altLang="en-US" sz="2800" dirty="0"/>
              <a:t>あなたは、何をしていますか</a:t>
            </a:r>
            <a:endParaRPr kumimoji="1" lang="en-US" altLang="ja-JP" sz="2800" dirty="0"/>
          </a:p>
          <a:p>
            <a:endParaRPr lang="en-US" altLang="ja-JP" sz="2000" dirty="0"/>
          </a:p>
          <a:p>
            <a:r>
              <a:rPr kumimoji="1" lang="ja-JP" altLang="en-US" sz="2000" b="1" dirty="0"/>
              <a:t>同窓会活動</a:t>
            </a:r>
            <a:endParaRPr kumimoji="1" lang="en-US" altLang="ja-JP" sz="2000" b="1" dirty="0"/>
          </a:p>
          <a:p>
            <a:endParaRPr lang="en-US" altLang="ja-JP" sz="2000" b="1" dirty="0"/>
          </a:p>
          <a:p>
            <a:r>
              <a:rPr kumimoji="1" lang="en-US" altLang="ja-JP" sz="2000" b="1" dirty="0"/>
              <a:t>NPO</a:t>
            </a:r>
            <a:r>
              <a:rPr kumimoji="1" lang="ja-JP" altLang="en-US" sz="2000" b="1" dirty="0"/>
              <a:t>法人活動</a:t>
            </a:r>
            <a:endParaRPr kumimoji="1" lang="en-US" altLang="ja-JP" sz="2000" b="1" dirty="0"/>
          </a:p>
          <a:p>
            <a:endParaRPr lang="en-US" altLang="ja-JP" sz="2000" b="1" dirty="0"/>
          </a:p>
          <a:p>
            <a:r>
              <a:rPr kumimoji="1" lang="ja-JP" altLang="en-US" sz="2000" b="1" dirty="0"/>
              <a:t>ボランティア活動</a:t>
            </a:r>
            <a:endParaRPr kumimoji="1" lang="en-US" altLang="ja-JP" sz="2000" b="1" dirty="0"/>
          </a:p>
          <a:p>
            <a:endParaRPr lang="en-US" altLang="ja-JP" sz="2000" b="1" dirty="0"/>
          </a:p>
          <a:p>
            <a:r>
              <a:rPr kumimoji="1" lang="ja-JP" altLang="en-US" sz="2000" b="1" dirty="0"/>
              <a:t>地域委員会活動</a:t>
            </a:r>
            <a:endParaRPr kumimoji="1" lang="en-US" altLang="ja-JP" sz="2000" b="1" dirty="0"/>
          </a:p>
          <a:p>
            <a:endParaRPr lang="en-US" altLang="ja-JP" sz="2000" b="1" dirty="0"/>
          </a:p>
          <a:p>
            <a:r>
              <a:rPr kumimoji="1" lang="ja-JP" altLang="en-US" sz="2000" b="1" dirty="0"/>
              <a:t>町会・自治会活動</a:t>
            </a:r>
            <a:endParaRPr kumimoji="1" lang="en-US" altLang="ja-JP" sz="2000" b="1" dirty="0"/>
          </a:p>
          <a:p>
            <a:endParaRPr lang="en-US" altLang="ja-JP" sz="2000" b="1" dirty="0"/>
          </a:p>
          <a:p>
            <a:r>
              <a:rPr kumimoji="1" lang="ja-JP" altLang="en-US" sz="2000" b="1" dirty="0"/>
              <a:t>趣味活動</a:t>
            </a:r>
            <a:endParaRPr kumimoji="1" lang="en-US" altLang="ja-JP" sz="2000" b="1" dirty="0"/>
          </a:p>
          <a:p>
            <a:endParaRPr lang="en-US" altLang="ja-JP" sz="2000" b="1" dirty="0"/>
          </a:p>
          <a:p>
            <a:r>
              <a:rPr kumimoji="1" lang="ja-JP" altLang="en-US" sz="2000" b="1" dirty="0"/>
              <a:t>アルバイト</a:t>
            </a:r>
            <a:endParaRPr kumimoji="1" lang="en-US" altLang="ja-JP" sz="2000" b="1" dirty="0"/>
          </a:p>
          <a:p>
            <a:endParaRPr lang="en-US" altLang="ja-JP" sz="2000" b="1" dirty="0"/>
          </a:p>
          <a:p>
            <a:r>
              <a:rPr kumimoji="1" lang="ja-JP" altLang="en-US" sz="2000" b="1" dirty="0"/>
              <a:t>再雇用</a:t>
            </a:r>
            <a:endParaRPr kumimoji="1" lang="en-US" altLang="ja-JP" sz="2000" b="1" dirty="0"/>
          </a:p>
          <a:p>
            <a:endParaRPr kumimoji="1" lang="en-US" altLang="ja-JP" sz="2000" b="1" dirty="0"/>
          </a:p>
          <a:p>
            <a:r>
              <a:rPr lang="ja-JP" altLang="en-US" sz="2000" b="1" dirty="0"/>
              <a:t>転職</a:t>
            </a:r>
            <a:endParaRPr kumimoji="1" lang="ja-JP" altLang="en-US" b="1" dirty="0"/>
          </a:p>
        </p:txBody>
      </p:sp>
    </p:spTree>
    <p:extLst>
      <p:ext uri="{BB962C8B-B14F-4D97-AF65-F5344CB8AC3E}">
        <p14:creationId xmlns:p14="http://schemas.microsoft.com/office/powerpoint/2010/main" val="123536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28DAD9-7A29-43FF-9705-F69F6B7FA221}"/>
              </a:ext>
            </a:extLst>
          </p:cNvPr>
          <p:cNvSpPr txBox="1"/>
          <p:nvPr/>
        </p:nvSpPr>
        <p:spPr>
          <a:xfrm>
            <a:off x="1085275" y="418881"/>
            <a:ext cx="10557162" cy="5324535"/>
          </a:xfrm>
          <a:prstGeom prst="rect">
            <a:avLst/>
          </a:prstGeom>
          <a:noFill/>
        </p:spPr>
        <p:txBody>
          <a:bodyPr wrap="square">
            <a:spAutoFit/>
          </a:bodyPr>
          <a:lstStyle/>
          <a:p>
            <a:r>
              <a:rPr lang="ja-JP" altLang="en-US" sz="2800" b="1" dirty="0"/>
              <a:t>２．定年前のライフプラン</a:t>
            </a:r>
            <a:endParaRPr lang="en-US" altLang="ja-JP" sz="2800" b="1" dirty="0"/>
          </a:p>
          <a:p>
            <a:r>
              <a:rPr lang="ja-JP" altLang="en-US" sz="2400" dirty="0"/>
              <a:t>社会人基礎力　　</a:t>
            </a:r>
            <a:r>
              <a:rPr lang="ja-JP" altLang="en-US" sz="2400" dirty="0">
                <a:solidFill>
                  <a:srgbClr val="333333"/>
                </a:solidFill>
                <a:latin typeface="メイリオ" panose="020B0604030504040204" pitchFamily="50" charset="-128"/>
                <a:ea typeface="メイリオ" panose="020B0604030504040204" pitchFamily="50" charset="-128"/>
              </a:rPr>
              <a:t>経済産業省　参照</a:t>
            </a:r>
            <a:endParaRPr lang="en-US" altLang="ja-JP" sz="2400" dirty="0"/>
          </a:p>
          <a:p>
            <a:r>
              <a:rPr lang="en-US" altLang="ja-JP" sz="2400" dirty="0">
                <a:hlinkClick r:id="rId2"/>
              </a:rPr>
              <a:t>https://www.meti.go.jp/policy/kisoryoku/index.html</a:t>
            </a:r>
            <a:endParaRPr lang="en-US" altLang="ja-JP" sz="2400" dirty="0"/>
          </a:p>
          <a:p>
            <a:endParaRPr lang="en-US" altLang="ja-JP" sz="2400" dirty="0"/>
          </a:p>
          <a:p>
            <a:r>
              <a:rPr lang="ja-JP" altLang="en-US" sz="2400" b="0" i="0" dirty="0">
                <a:solidFill>
                  <a:srgbClr val="333333"/>
                </a:solidFill>
                <a:effectLst/>
                <a:latin typeface="メイリオ" panose="020B0604030504040204" pitchFamily="50" charset="-128"/>
                <a:ea typeface="メイリオ" panose="020B0604030504040204" pitchFamily="50" charset="-128"/>
              </a:rPr>
              <a:t>「社会人基礎力」とは</a:t>
            </a:r>
            <a:endParaRPr lang="en-US" altLang="ja-JP" sz="2400" b="0" i="0" dirty="0">
              <a:solidFill>
                <a:srgbClr val="333333"/>
              </a:solidFill>
              <a:effectLst/>
              <a:latin typeface="メイリオ" panose="020B0604030504040204" pitchFamily="50" charset="-128"/>
              <a:ea typeface="メイリオ" panose="020B0604030504040204" pitchFamily="50" charset="-128"/>
            </a:endParaRPr>
          </a:p>
          <a:p>
            <a:r>
              <a:rPr lang="ja-JP" altLang="en-US" sz="2400" b="0" i="0" dirty="0">
                <a:solidFill>
                  <a:srgbClr val="333333"/>
                </a:solidFill>
                <a:effectLst/>
                <a:latin typeface="メイリオ" panose="020B0604030504040204" pitchFamily="50" charset="-128"/>
                <a:ea typeface="メイリオ" panose="020B0604030504040204" pitchFamily="50" charset="-128"/>
              </a:rPr>
              <a:t>「前に踏み出す力」、「考え抜く力」、「チームで働く力」</a:t>
            </a:r>
            <a:endParaRPr lang="en-US" altLang="ja-JP" sz="2400" b="0" i="0" dirty="0">
              <a:solidFill>
                <a:srgbClr val="333333"/>
              </a:solidFill>
              <a:effectLst/>
              <a:latin typeface="メイリオ" panose="020B0604030504040204" pitchFamily="50" charset="-128"/>
              <a:ea typeface="メイリオ" panose="020B0604030504040204" pitchFamily="50" charset="-128"/>
            </a:endParaRPr>
          </a:p>
          <a:p>
            <a:r>
              <a:rPr lang="en-US" altLang="ja-JP" sz="2400" b="0" i="0" dirty="0">
                <a:solidFill>
                  <a:srgbClr val="333333"/>
                </a:solidFill>
                <a:effectLst/>
                <a:latin typeface="メイリオ" panose="020B0604030504040204" pitchFamily="50" charset="-128"/>
                <a:ea typeface="メイリオ" panose="020B0604030504040204" pitchFamily="50" charset="-128"/>
              </a:rPr>
              <a:t>3</a:t>
            </a:r>
            <a:r>
              <a:rPr lang="ja-JP" altLang="en-US" sz="2400" b="0" i="0" dirty="0">
                <a:solidFill>
                  <a:srgbClr val="333333"/>
                </a:solidFill>
                <a:effectLst/>
                <a:latin typeface="メイリオ" panose="020B0604030504040204" pitchFamily="50" charset="-128"/>
                <a:ea typeface="メイリオ" panose="020B0604030504040204" pitchFamily="50" charset="-128"/>
              </a:rPr>
              <a:t>つの能力（</a:t>
            </a:r>
            <a:r>
              <a:rPr lang="en-US" altLang="ja-JP" sz="2400" b="0" i="0" dirty="0">
                <a:solidFill>
                  <a:srgbClr val="333333"/>
                </a:solidFill>
                <a:effectLst/>
                <a:latin typeface="メイリオ" panose="020B0604030504040204" pitchFamily="50" charset="-128"/>
                <a:ea typeface="メイリオ" panose="020B0604030504040204" pitchFamily="50" charset="-128"/>
              </a:rPr>
              <a:t>12</a:t>
            </a:r>
            <a:r>
              <a:rPr lang="ja-JP" altLang="en-US" sz="2400" b="0" i="0" dirty="0">
                <a:solidFill>
                  <a:srgbClr val="333333"/>
                </a:solidFill>
                <a:effectLst/>
                <a:latin typeface="メイリオ" panose="020B0604030504040204" pitchFamily="50" charset="-128"/>
                <a:ea typeface="メイリオ" panose="020B0604030504040204" pitchFamily="50" charset="-128"/>
              </a:rPr>
              <a:t>の能力要素）から構成されており、「職場や地域社会で多様な人々と仕事をしていくために必要な基礎的な力」として、経済産業省が</a:t>
            </a:r>
            <a:r>
              <a:rPr lang="en-US" altLang="ja-JP" sz="2400" b="0" i="0" dirty="0">
                <a:solidFill>
                  <a:srgbClr val="333333"/>
                </a:solidFill>
                <a:effectLst/>
                <a:latin typeface="メイリオ" panose="020B0604030504040204" pitchFamily="50" charset="-128"/>
                <a:ea typeface="メイリオ" panose="020B0604030504040204" pitchFamily="50" charset="-128"/>
              </a:rPr>
              <a:t>2006</a:t>
            </a:r>
            <a:r>
              <a:rPr lang="ja-JP" altLang="en-US" sz="2400" b="0" i="0" dirty="0">
                <a:solidFill>
                  <a:srgbClr val="333333"/>
                </a:solidFill>
                <a:effectLst/>
                <a:latin typeface="メイリオ" panose="020B0604030504040204" pitchFamily="50" charset="-128"/>
                <a:ea typeface="メイリオ" panose="020B0604030504040204" pitchFamily="50" charset="-128"/>
              </a:rPr>
              <a:t>年に提唱しました。</a:t>
            </a:r>
            <a:endParaRPr lang="en-US" altLang="ja-JP" sz="2400" b="0" i="0" dirty="0">
              <a:solidFill>
                <a:srgbClr val="333333"/>
              </a:solidFill>
              <a:effectLst/>
              <a:latin typeface="メイリオ" panose="020B0604030504040204" pitchFamily="50" charset="-128"/>
              <a:ea typeface="メイリオ" panose="020B0604030504040204" pitchFamily="50" charset="-128"/>
            </a:endParaRPr>
          </a:p>
          <a:p>
            <a:endParaRPr lang="en-US" altLang="ja-JP" sz="2400" dirty="0">
              <a:solidFill>
                <a:srgbClr val="333333"/>
              </a:solidFill>
              <a:latin typeface="メイリオ" panose="020B0604030504040204" pitchFamily="50" charset="-128"/>
              <a:ea typeface="メイリオ" panose="020B0604030504040204" pitchFamily="50" charset="-128"/>
            </a:endParaRPr>
          </a:p>
          <a:p>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hlinkClick r:id="rId3"/>
              </a:rPr>
              <a:t>高年齢者雇用安定法の改正～</a:t>
            </a:r>
            <a:r>
              <a:rPr lang="en-US" altLang="ja-JP" sz="2400" b="0" i="0" dirty="0">
                <a:solidFill>
                  <a:srgbClr val="000000"/>
                </a:solidFill>
                <a:effectLst/>
                <a:latin typeface="ＭＳ Ｐゴシック" panose="020B0600070205080204" pitchFamily="50" charset="-128"/>
                <a:ea typeface="ＭＳ Ｐゴシック" panose="020B0600070205080204" pitchFamily="50" charset="-128"/>
                <a:hlinkClick r:id="rId3"/>
              </a:rPr>
              <a:t>70</a:t>
            </a:r>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hlinkClick r:id="rId3"/>
              </a:rPr>
              <a:t>歳までの就業機会確保</a:t>
            </a:r>
            <a:r>
              <a:rPr lang="zh-TW" altLang="en-US" sz="2400" b="1" i="0" dirty="0">
                <a:solidFill>
                  <a:srgbClr val="000000"/>
                </a:solidFill>
                <a:effectLst/>
                <a:latin typeface="ＭＳ Ｐゴシック" panose="020B0600070205080204" pitchFamily="50" charset="-128"/>
                <a:ea typeface="ＭＳ Ｐゴシック" panose="020B0600070205080204" pitchFamily="50" charset="-128"/>
              </a:rPr>
              <a:t>（努力義務）</a:t>
            </a:r>
            <a:endParaRPr lang="en-US" altLang="zh-TW" sz="2400" b="1"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sz="2400" b="1" dirty="0">
              <a:solidFill>
                <a:srgbClr val="000000"/>
              </a:solidFill>
              <a:latin typeface="ＭＳ Ｐゴシック" panose="020B0600070205080204" pitchFamily="50" charset="-128"/>
              <a:ea typeface="ＭＳ Ｐゴシック" panose="020B0600070205080204" pitchFamily="50" charset="-128"/>
            </a:endParaRPr>
          </a:p>
          <a:p>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hlinkClick r:id="rId4"/>
              </a:rPr>
              <a:t>県民活動総合センター</a:t>
            </a:r>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rPr>
              <a:t>（ボランティア情報あり）</a:t>
            </a:r>
            <a:endParaRPr lang="en-US" altLang="ja-JP" sz="2400"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sz="2400" b="0" i="0" dirty="0">
                <a:solidFill>
                  <a:srgbClr val="000000"/>
                </a:solidFill>
                <a:effectLst/>
                <a:latin typeface="ＭＳ Ｐゴシック" panose="020B0600070205080204" pitchFamily="50" charset="-128"/>
                <a:ea typeface="ＭＳ Ｐゴシック" panose="020B0600070205080204" pitchFamily="50" charset="-128"/>
                <a:hlinkClick r:id="rId5"/>
              </a:rPr>
              <a:t>埼玉県働くシニア応援サイト</a:t>
            </a:r>
            <a:endParaRPr lang="en-US" altLang="ja-JP" sz="2400" b="0" i="0" dirty="0">
              <a:solidFill>
                <a:srgbClr val="000000"/>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9161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9550142-B990-490A-A107-ED7302A7FD52}" type="slidenum">
              <a:rPr lang="ja-JP" altLang="en-US" sz="1400">
                <a:latin typeface="メイリオ" panose="020B0604030504040204" pitchFamily="50" charset="-128"/>
                <a:ea typeface="メイリオ" panose="020B0604030504040204" pitchFamily="50" charset="-128"/>
                <a:cs typeface="メイリオ" panose="020B0604030504040204" pitchFamily="50" charset="-128"/>
              </a:rPr>
              <a:t>6</a:t>
            </a:fld>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idx="4294967295"/>
          </p:nvPr>
        </p:nvSpPr>
        <p:spPr>
          <a:xfrm>
            <a:off x="0" y="88900"/>
            <a:ext cx="9504363" cy="660400"/>
          </a:xfrm>
        </p:spPr>
        <p:txBody>
          <a:bodyP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「人生１００年時代」に求められるスキル</a:t>
            </a:r>
          </a:p>
        </p:txBody>
      </p:sp>
      <p:sp>
        <p:nvSpPr>
          <p:cNvPr id="5" name="ホームベース 4"/>
          <p:cNvSpPr/>
          <p:nvPr/>
        </p:nvSpPr>
        <p:spPr bwMode="auto">
          <a:xfrm>
            <a:off x="2201055" y="3620522"/>
            <a:ext cx="3652743" cy="576064"/>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l"/>
            <a:r>
              <a:rPr kumimoji="0" lang="ja-JP" altLang="en-US" dirty="0"/>
              <a:t>社会人基礎力</a:t>
            </a:r>
          </a:p>
        </p:txBody>
      </p:sp>
      <p:sp>
        <p:nvSpPr>
          <p:cNvPr id="11" name="ホームベース 10"/>
          <p:cNvSpPr/>
          <p:nvPr/>
        </p:nvSpPr>
        <p:spPr bwMode="auto">
          <a:xfrm>
            <a:off x="3137157" y="2859562"/>
            <a:ext cx="1368152" cy="576000"/>
          </a:xfrm>
          <a:prstGeom prst="homePlate">
            <a:avLst/>
          </a:prstGeom>
          <a:ln>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l"/>
            <a:r>
              <a:rPr kumimoji="0" lang="ja-JP" altLang="en-US" dirty="0"/>
              <a:t>専門スキル</a:t>
            </a:r>
          </a:p>
        </p:txBody>
      </p:sp>
      <p:sp>
        <p:nvSpPr>
          <p:cNvPr id="14" name="ホームベース 13"/>
          <p:cNvSpPr/>
          <p:nvPr/>
        </p:nvSpPr>
        <p:spPr bwMode="auto">
          <a:xfrm>
            <a:off x="3137159" y="1487578"/>
            <a:ext cx="1368151" cy="576000"/>
          </a:xfrm>
          <a:prstGeom prst="homePlate">
            <a:avLst/>
          </a:prstGeom>
          <a:ln>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l"/>
            <a:r>
              <a:rPr kumimoji="0" lang="ja-JP" altLang="en-US" dirty="0"/>
              <a:t>社内スキル</a:t>
            </a:r>
          </a:p>
        </p:txBody>
      </p:sp>
      <p:cxnSp>
        <p:nvCxnSpPr>
          <p:cNvPr id="8" name="直線矢印コネクタ 7"/>
          <p:cNvCxnSpPr/>
          <p:nvPr/>
        </p:nvCxnSpPr>
        <p:spPr>
          <a:xfrm flipV="1">
            <a:off x="1338698" y="956226"/>
            <a:ext cx="0" cy="4032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338699" y="4988674"/>
            <a:ext cx="489480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bwMode="auto">
          <a:xfrm>
            <a:off x="1410707" y="4340602"/>
            <a:ext cx="4443091" cy="576064"/>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l"/>
            <a:r>
              <a:rPr kumimoji="0" lang="ja-JP" altLang="en-US" dirty="0"/>
              <a:t>キャリア意識、マインド</a:t>
            </a:r>
          </a:p>
        </p:txBody>
      </p:sp>
      <p:sp>
        <p:nvSpPr>
          <p:cNvPr id="16" name="テキスト ボックス 15"/>
          <p:cNvSpPr txBox="1"/>
          <p:nvPr/>
        </p:nvSpPr>
        <p:spPr>
          <a:xfrm>
            <a:off x="1410707" y="728087"/>
            <a:ext cx="1800493"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パフォーマンス</a:t>
            </a:r>
          </a:p>
        </p:txBody>
      </p:sp>
      <p:sp>
        <p:nvSpPr>
          <p:cNvPr id="23" name="テキスト ボックス 22"/>
          <p:cNvSpPr txBox="1"/>
          <p:nvPr/>
        </p:nvSpPr>
        <p:spPr>
          <a:xfrm>
            <a:off x="5769166" y="5115493"/>
            <a:ext cx="646331"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年齢</a:t>
            </a:r>
          </a:p>
        </p:txBody>
      </p:sp>
      <p:sp>
        <p:nvSpPr>
          <p:cNvPr id="17" name="テキスト ボックス 16"/>
          <p:cNvSpPr txBox="1"/>
          <p:nvPr/>
        </p:nvSpPr>
        <p:spPr>
          <a:xfrm>
            <a:off x="5876777" y="4340603"/>
            <a:ext cx="3140603" cy="584775"/>
          </a:xfrm>
          <a:prstGeom prst="rect">
            <a:avLst/>
          </a:prstGeom>
          <a:noFill/>
        </p:spPr>
        <p:txBody>
          <a:bodyPr wrap="none" rtlCol="0">
            <a:spAutoFit/>
          </a:bodyPr>
          <a:lstStyle/>
          <a:p>
            <a:pPr marL="285750" indent="-285750">
              <a:buFont typeface="Arial" panose="020B0604020202020204" pitchFamily="34" charset="0"/>
              <a:buChar cha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全ての基盤</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絶えず持ち続けることが必要</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ホームベース 24"/>
          <p:cNvSpPr/>
          <p:nvPr/>
        </p:nvSpPr>
        <p:spPr bwMode="auto">
          <a:xfrm>
            <a:off x="4688651" y="1487578"/>
            <a:ext cx="1165146" cy="576000"/>
          </a:xfrm>
          <a:prstGeom prst="homePlate">
            <a:avLst/>
          </a:prstGeom>
          <a:ln>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l"/>
            <a:endParaRPr kumimoji="0" lang="ja-JP" altLang="en-US" dirty="0"/>
          </a:p>
        </p:txBody>
      </p:sp>
      <p:cxnSp>
        <p:nvCxnSpPr>
          <p:cNvPr id="21" name="直線コネクタ 20"/>
          <p:cNvCxnSpPr/>
          <p:nvPr/>
        </p:nvCxnSpPr>
        <p:spPr>
          <a:xfrm>
            <a:off x="1345741" y="2122002"/>
            <a:ext cx="950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344000" y="3517450"/>
            <a:ext cx="950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344000" y="4268594"/>
            <a:ext cx="950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76777" y="3620523"/>
            <a:ext cx="3140603"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社会人としての基礎スキル</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初期に身につけておく必要</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876777" y="2396387"/>
            <a:ext cx="3140603"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人材としての付加価値の源泉</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絶えず新たなスキルの獲得やアップデートが必要</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山形 23"/>
          <p:cNvSpPr/>
          <p:nvPr/>
        </p:nvSpPr>
        <p:spPr bwMode="auto">
          <a:xfrm>
            <a:off x="4289287" y="2859562"/>
            <a:ext cx="782255" cy="576000"/>
          </a:xfrm>
          <a:prstGeom prst="chevron">
            <a:avLst/>
          </a:prstGeom>
          <a:ln>
            <a:prstDash val="sysDot"/>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l"/>
            <a:endParaRPr kumimoji="0" lang="ja-JP" altLang="en-US" dirty="0"/>
          </a:p>
        </p:txBody>
      </p:sp>
      <p:sp>
        <p:nvSpPr>
          <p:cNvPr id="34" name="テキスト ボックス 33"/>
          <p:cNvSpPr txBox="1"/>
          <p:nvPr/>
        </p:nvSpPr>
        <p:spPr>
          <a:xfrm>
            <a:off x="5873462" y="1625784"/>
            <a:ext cx="3140603" cy="338554"/>
          </a:xfrm>
          <a:prstGeom prst="rect">
            <a:avLst/>
          </a:prstGeom>
          <a:noFill/>
        </p:spPr>
        <p:txBody>
          <a:bodyPr wrap="square" rtlCol="0">
            <a:spAutoFit/>
          </a:bodyPr>
          <a:lstStyle/>
          <a:p>
            <a:pPr marL="285750" indent="-285750">
              <a:buFont typeface="Arial" panose="020B0604020202020204" pitchFamily="34" charset="0"/>
              <a:buChar cha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職場によって異なる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5" name="直線コネクタ 34"/>
          <p:cNvCxnSpPr/>
          <p:nvPr/>
        </p:nvCxnSpPr>
        <p:spPr>
          <a:xfrm>
            <a:off x="1344000" y="1388274"/>
            <a:ext cx="950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345741" y="4988674"/>
            <a:ext cx="950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ホームベース 36"/>
          <p:cNvSpPr/>
          <p:nvPr/>
        </p:nvSpPr>
        <p:spPr bwMode="auto">
          <a:xfrm>
            <a:off x="4289287" y="2211490"/>
            <a:ext cx="1564511" cy="576000"/>
          </a:xfrm>
          <a:prstGeom prst="homePlate">
            <a:avLst/>
          </a:prstGeom>
          <a:ln>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l"/>
            <a:r>
              <a:rPr kumimoji="0" lang="ja-JP" altLang="en-US" dirty="0"/>
              <a:t>専門スキル</a:t>
            </a:r>
          </a:p>
        </p:txBody>
      </p:sp>
      <p:sp>
        <p:nvSpPr>
          <p:cNvPr id="26" name="右中かっこ 25"/>
          <p:cNvSpPr/>
          <p:nvPr/>
        </p:nvSpPr>
        <p:spPr>
          <a:xfrm>
            <a:off x="8969805" y="3563372"/>
            <a:ext cx="322386" cy="1368152"/>
          </a:xfrm>
          <a:prstGeom prst="rightBrace">
            <a:avLst>
              <a:gd name="adj1" fmla="val 37878"/>
              <a:gd name="adj2" fmla="val 50000"/>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ja-JP" altLang="en-US" dirty="0"/>
          </a:p>
        </p:txBody>
      </p:sp>
      <p:sp>
        <p:nvSpPr>
          <p:cNvPr id="39" name="右中かっこ 38"/>
          <p:cNvSpPr/>
          <p:nvPr/>
        </p:nvSpPr>
        <p:spPr>
          <a:xfrm>
            <a:off x="8969805" y="1487578"/>
            <a:ext cx="322386" cy="1916920"/>
          </a:xfrm>
          <a:prstGeom prst="rightBrace">
            <a:avLst>
              <a:gd name="adj1" fmla="val 37878"/>
              <a:gd name="adj2" fmla="val 50000"/>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ja-JP" altLang="en-US" dirty="0"/>
          </a:p>
        </p:txBody>
      </p:sp>
      <p:sp>
        <p:nvSpPr>
          <p:cNvPr id="27" name="テキスト ボックス 26"/>
          <p:cNvSpPr txBox="1"/>
          <p:nvPr/>
        </p:nvSpPr>
        <p:spPr>
          <a:xfrm>
            <a:off x="9364199" y="3705886"/>
            <a:ext cx="1678287" cy="1200329"/>
          </a:xfrm>
          <a:prstGeom prst="rect">
            <a:avLst/>
          </a:prstGeom>
          <a:noFill/>
        </p:spPr>
        <p:txBody>
          <a:bodyPr wrap="square" rtlCol="0">
            <a:spAutoFit/>
          </a:bodyPr>
          <a:lstStyle/>
          <a:p>
            <a:r>
              <a:rPr lang="ja-JP" altLang="en-US"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rPr>
              <a:t>社会人としての基盤能力</a:t>
            </a:r>
            <a:endParaRPr lang="en-US" altLang="ja-JP"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3200"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rPr>
              <a:t>OS</a:t>
            </a:r>
            <a:r>
              <a:rPr lang="en-US" altLang="ja-JP" sz="3200"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solidFill>
                <a:srgbClr val="0064C8"/>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9329846" y="1748315"/>
            <a:ext cx="1678287" cy="646331"/>
          </a:xfrm>
          <a:prstGeom prst="rect">
            <a:avLst/>
          </a:prstGeom>
          <a:noFill/>
        </p:spPr>
        <p:txBody>
          <a:bodyPr wrap="square" rtlCol="0">
            <a:spAutoFit/>
          </a:bodyPr>
          <a:lstStyle/>
          <a:p>
            <a:r>
              <a:rPr lang="ja-JP" altLang="en-US" b="1" dirty="0">
                <a:solidFill>
                  <a:srgbClr val="FF5A00"/>
                </a:solidFill>
                <a:latin typeface="メイリオ" panose="020B0604030504040204" pitchFamily="50" charset="-128"/>
                <a:ea typeface="メイリオ" panose="020B0604030504040204" pitchFamily="50" charset="-128"/>
                <a:cs typeface="メイリオ" panose="020B0604030504040204" pitchFamily="50" charset="-128"/>
              </a:rPr>
              <a:t>業界等の特性に応じた能力</a:t>
            </a:r>
            <a:endParaRPr lang="en-US" altLang="ja-JP" b="1" dirty="0">
              <a:solidFill>
                <a:srgbClr val="FF5A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山形 46"/>
          <p:cNvSpPr/>
          <p:nvPr/>
        </p:nvSpPr>
        <p:spPr bwMode="auto">
          <a:xfrm>
            <a:off x="4865351" y="2859562"/>
            <a:ext cx="988447" cy="576000"/>
          </a:xfrm>
          <a:prstGeom prst="chevron">
            <a:avLst/>
          </a:prstGeom>
          <a:ln>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l"/>
            <a:endParaRPr kumimoji="0" lang="ja-JP" altLang="en-US" dirty="0"/>
          </a:p>
        </p:txBody>
      </p:sp>
      <p:sp>
        <p:nvSpPr>
          <p:cNvPr id="30" name="テキスト ボックス 29"/>
          <p:cNvSpPr txBox="1"/>
          <p:nvPr/>
        </p:nvSpPr>
        <p:spPr>
          <a:xfrm>
            <a:off x="9120336" y="2771636"/>
            <a:ext cx="2090416" cy="553998"/>
          </a:xfrm>
          <a:prstGeom prst="rect">
            <a:avLst/>
          </a:prstGeom>
          <a:noFill/>
        </p:spPr>
        <p:txBody>
          <a:bodyPr wrap="square" rtlCol="0">
            <a:spAutoFit/>
          </a:bodyPr>
          <a:lstStyle/>
          <a:p>
            <a:pPr algn="ctr"/>
            <a:r>
              <a:rPr lang="en-US" altLang="ja-JP" sz="3000" b="1" dirty="0">
                <a:solidFill>
                  <a:srgbClr val="FF5A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b="1" dirty="0">
                <a:solidFill>
                  <a:srgbClr val="FF5A00"/>
                </a:solidFill>
                <a:latin typeface="メイリオ" panose="020B0604030504040204" pitchFamily="50" charset="-128"/>
                <a:ea typeface="メイリオ" panose="020B0604030504040204" pitchFamily="50" charset="-128"/>
                <a:cs typeface="メイリオ" panose="020B0604030504040204" pitchFamily="50" charset="-128"/>
              </a:rPr>
              <a:t>アプリ</a:t>
            </a:r>
            <a:r>
              <a:rPr lang="en-US" altLang="ja-JP" sz="3000" b="1" dirty="0">
                <a:solidFill>
                  <a:srgbClr val="FF5A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000" b="1" dirty="0">
              <a:solidFill>
                <a:srgbClr val="FF5A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336665" y="5492731"/>
            <a:ext cx="9511335" cy="954107"/>
          </a:xfrm>
          <a:prstGeom prst="rect">
            <a:avLst/>
          </a:prstGeom>
          <a:noFill/>
        </p:spPr>
        <p:txBody>
          <a:bodyPr wrap="square" rtlCol="0">
            <a:spAutoFit/>
          </a:bodyPr>
          <a:lstStyle/>
          <a:p>
            <a:r>
              <a:rPr lang="ja-JP" altLang="en-US"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人生</a:t>
            </a:r>
            <a:r>
              <a:rPr lang="en-US" altLang="ja-JP"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年時代の働き手は、</a:t>
            </a:r>
            <a:r>
              <a:rPr lang="en-US" altLang="ja-JP"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アプリ</a:t>
            </a:r>
            <a:r>
              <a:rPr lang="en-US" altLang="ja-JP"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【OS】</a:t>
            </a:r>
            <a:r>
              <a:rPr lang="ja-JP" altLang="en-US"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常に“アップデート”し続けていくことが求められる。</a:t>
            </a:r>
          </a:p>
        </p:txBody>
      </p:sp>
    </p:spTree>
    <p:extLst>
      <p:ext uri="{BB962C8B-B14F-4D97-AF65-F5344CB8AC3E}">
        <p14:creationId xmlns:p14="http://schemas.microsoft.com/office/powerpoint/2010/main" val="427947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1109" y="312810"/>
            <a:ext cx="9648825" cy="864096"/>
          </a:xfrm>
          <a:prstGeom prst="roundRect">
            <a:avLst>
              <a:gd name="adj" fmla="val 0"/>
            </a:avLst>
          </a:prstGeom>
          <a:solidFill>
            <a:srgbClr val="99D6EC"/>
          </a:solidFill>
          <a:ln w="25400" cap="flat" cmpd="sng" algn="ctr">
            <a:noFill/>
            <a:prstDash val="solid"/>
          </a:ln>
          <a:effectLst/>
        </p:spPr>
        <p:txBody>
          <a:bodyPr lIns="180000" rIns="180000" anchor="ctr"/>
          <a:lstStyle/>
          <a:p>
            <a:pPr algn="just">
              <a:spcBef>
                <a:spcPts val="600"/>
              </a:spcBef>
              <a:spcAft>
                <a:spcPts val="600"/>
              </a:spcAft>
              <a:tabLst>
                <a:tab pos="1789113" algn="l"/>
              </a:tabLst>
              <a:defRPr/>
            </a:pPr>
            <a:r>
              <a:rPr lang="ja-JP" altLang="en-US" sz="2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経済産業省が主催した有識者会議により、</a:t>
            </a:r>
            <a:r>
              <a:rPr lang="ja-JP" altLang="en-US" sz="2000" b="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職場や地域社会で多様な人々と仕事をしていくために必要な基礎的な力を</a:t>
            </a:r>
            <a:r>
              <a:rPr lang="ja-JP" altLang="en-US" sz="2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spc="-30" dirty="0">
                <a:latin typeface="Meiryo UI" panose="020B0604030504040204" pitchFamily="50" charset="-128"/>
                <a:ea typeface="Meiryo UI" panose="020B0604030504040204" pitchFamily="50" charset="-128"/>
                <a:cs typeface="Meiryo UI" panose="020B0604030504040204" pitchFamily="50" charset="-128"/>
              </a:rPr>
              <a:t>社会人基礎力</a:t>
            </a:r>
            <a:r>
              <a:rPr lang="en-US" altLang="ja-JP" sz="2000" b="1" spc="-3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spc="-30" dirty="0">
                <a:latin typeface="Meiryo UI" panose="020B0604030504040204" pitchFamily="50" charset="-128"/>
                <a:ea typeface="Meiryo UI" panose="020B0604030504040204" pitchFamily="50" charset="-128"/>
                <a:cs typeface="Meiryo UI" panose="020B0604030504040204" pitchFamily="50" charset="-128"/>
              </a:rPr>
              <a:t>＝３つの能力・</a:t>
            </a:r>
            <a:r>
              <a:rPr lang="en-US" altLang="ja-JP" sz="2000" b="1" spc="-3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spc="-30" dirty="0">
                <a:latin typeface="Meiryo UI" panose="020B0604030504040204" pitchFamily="50" charset="-128"/>
                <a:ea typeface="Meiryo UI" panose="020B0604030504040204" pitchFamily="50" charset="-128"/>
                <a:cs typeface="Meiryo UI" panose="020B0604030504040204" pitchFamily="50" charset="-128"/>
              </a:rPr>
              <a:t>２の能力要素）</a:t>
            </a:r>
            <a:r>
              <a:rPr lang="ja-JP" altLang="en-US" sz="2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」として定義。</a:t>
            </a:r>
            <a:endParaRPr lang="en-US" altLang="ja-JP" sz="2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46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fontAlgn="base">
              <a:spcBef>
                <a:spcPct val="0"/>
              </a:spcBef>
              <a:spcAft>
                <a:spcPct val="0"/>
              </a:spcAft>
              <a:buFontTx/>
              <a:buNone/>
            </a:pPr>
            <a:fld id="{832E060A-1427-4005-A33C-E7B35629ACCD}" type="slidenum">
              <a:rPr lang="ja-JP" altLang="en-US" sz="1400">
                <a:solidFill>
                  <a:srgbClr val="000000"/>
                </a:solidFill>
                <a:latin typeface="Meiryo UI" panose="020B0604030504040204" pitchFamily="50" charset="-128"/>
                <a:ea typeface="Meiryo UI" panose="020B0604030504040204" pitchFamily="50" charset="-128"/>
              </a:rPr>
              <a:pPr fontAlgn="base">
                <a:spcBef>
                  <a:spcPct val="0"/>
                </a:spcBef>
                <a:spcAft>
                  <a:spcPct val="0"/>
                </a:spcAft>
                <a:buFontTx/>
                <a:buNone/>
              </a:pPr>
              <a:t>7</a:t>
            </a:fld>
            <a:endParaRPr lang="ja-JP" altLang="en-US" sz="1400" dirty="0">
              <a:solidFill>
                <a:srgbClr val="000000"/>
              </a:solidFill>
              <a:latin typeface="Meiryo UI" panose="020B0604030504040204" pitchFamily="50" charset="-128"/>
              <a:ea typeface="Meiryo UI" panose="020B0604030504040204" pitchFamily="50" charset="-128"/>
            </a:endParaRPr>
          </a:p>
        </p:txBody>
      </p:sp>
      <p:sp>
        <p:nvSpPr>
          <p:cNvPr id="104450" name="タイトル 1"/>
          <p:cNvSpPr>
            <a:spLocks noGrp="1"/>
          </p:cNvSpPr>
          <p:nvPr>
            <p:ph type="title" idx="4294967295"/>
          </p:nvPr>
        </p:nvSpPr>
        <p:spPr>
          <a:xfrm>
            <a:off x="0" y="71438"/>
            <a:ext cx="9344025" cy="346075"/>
          </a:xfrm>
        </p:spPr>
        <p:txBody>
          <a:bodyPr>
            <a:normAutofit fontScale="90000"/>
          </a:bodyPr>
          <a:lstStyle/>
          <a:p>
            <a:pPr algn="l"/>
            <a:r>
              <a:rPr lang="ja-JP" altLang="en-US" sz="2400" dirty="0">
                <a:latin typeface="Meiryo UI" pitchFamily="50" charset="-128"/>
                <a:ea typeface="Meiryo UI" pitchFamily="50" charset="-128"/>
                <a:cs typeface="Meiryo UI" pitchFamily="50" charset="-128"/>
              </a:rPr>
              <a:t>今までの「社会人基礎力」とは</a:t>
            </a:r>
          </a:p>
        </p:txBody>
      </p:sp>
      <p:sp>
        <p:nvSpPr>
          <p:cNvPr id="9" name="AutoShape 3"/>
          <p:cNvSpPr>
            <a:spLocks noChangeArrowheads="1"/>
          </p:cNvSpPr>
          <p:nvPr/>
        </p:nvSpPr>
        <p:spPr bwMode="auto">
          <a:xfrm>
            <a:off x="1340724" y="4101422"/>
            <a:ext cx="8941060" cy="225409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eaLnBrk="1" fontAlgn="base" hangingPunct="1">
              <a:spcBef>
                <a:spcPct val="0"/>
              </a:spcBef>
              <a:spcAft>
                <a:spcPct val="0"/>
              </a:spcAft>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4"/>
          <p:cNvSpPr>
            <a:spLocks noChangeArrowheads="1"/>
          </p:cNvSpPr>
          <p:nvPr/>
        </p:nvSpPr>
        <p:spPr bwMode="auto">
          <a:xfrm>
            <a:off x="5879275" y="1315154"/>
            <a:ext cx="4438255" cy="255291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eaLnBrk="1" fontAlgn="base" hangingPunct="1">
              <a:spcBef>
                <a:spcPct val="0"/>
              </a:spcBef>
              <a:spcAft>
                <a:spcPct val="0"/>
              </a:spcAft>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AutoShape 5"/>
          <p:cNvSpPr>
            <a:spLocks noChangeArrowheads="1"/>
          </p:cNvSpPr>
          <p:nvPr/>
        </p:nvSpPr>
        <p:spPr bwMode="auto">
          <a:xfrm>
            <a:off x="1335964" y="1315154"/>
            <a:ext cx="4444860" cy="255291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eaLnBrk="1" fontAlgn="base" hangingPunct="1">
              <a:spcBef>
                <a:spcPct val="0"/>
              </a:spcBef>
              <a:spcAft>
                <a:spcPct val="0"/>
              </a:spcAft>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11"/>
          <p:cNvSpPr>
            <a:spLocks noChangeArrowheads="1"/>
          </p:cNvSpPr>
          <p:nvPr/>
        </p:nvSpPr>
        <p:spPr bwMode="auto">
          <a:xfrm>
            <a:off x="5627234" y="5035205"/>
            <a:ext cx="5092700"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意見の違いや立場の違いを理解する力</a:t>
            </a:r>
          </a:p>
        </p:txBody>
      </p:sp>
      <p:sp>
        <p:nvSpPr>
          <p:cNvPr id="13" name="Rectangle 13"/>
          <p:cNvSpPr>
            <a:spLocks noChangeArrowheads="1"/>
          </p:cNvSpPr>
          <p:nvPr/>
        </p:nvSpPr>
        <p:spPr bwMode="auto">
          <a:xfrm>
            <a:off x="5627234" y="5370476"/>
            <a:ext cx="4654550"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自分と周囲の人々や物事との関係性を理解する力</a:t>
            </a:r>
          </a:p>
        </p:txBody>
      </p:sp>
      <p:sp>
        <p:nvSpPr>
          <p:cNvPr id="14" name="Rectangle 17"/>
          <p:cNvSpPr>
            <a:spLocks noChangeArrowheads="1"/>
          </p:cNvSpPr>
          <p:nvPr/>
        </p:nvSpPr>
        <p:spPr bwMode="auto">
          <a:xfrm>
            <a:off x="3217422" y="2007841"/>
            <a:ext cx="1417638" cy="234950"/>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主体性</a:t>
            </a:r>
          </a:p>
        </p:txBody>
      </p:sp>
      <p:sp>
        <p:nvSpPr>
          <p:cNvPr id="15" name="Rectangle 18"/>
          <p:cNvSpPr>
            <a:spLocks noChangeArrowheads="1"/>
          </p:cNvSpPr>
          <p:nvPr/>
        </p:nvSpPr>
        <p:spPr bwMode="auto">
          <a:xfrm>
            <a:off x="3217414" y="2211028"/>
            <a:ext cx="2322513"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物事に進んで取り組む力</a:t>
            </a:r>
          </a:p>
        </p:txBody>
      </p:sp>
      <p:sp>
        <p:nvSpPr>
          <p:cNvPr id="16" name="Rectangle 19"/>
          <p:cNvSpPr>
            <a:spLocks noChangeArrowheads="1"/>
          </p:cNvSpPr>
          <p:nvPr/>
        </p:nvSpPr>
        <p:spPr bwMode="auto">
          <a:xfrm>
            <a:off x="3217422" y="2608039"/>
            <a:ext cx="1417638" cy="274637"/>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働きかけ力</a:t>
            </a:r>
          </a:p>
        </p:txBody>
      </p:sp>
      <p:sp>
        <p:nvSpPr>
          <p:cNvPr id="17" name="Rectangle 20"/>
          <p:cNvSpPr>
            <a:spLocks noChangeArrowheads="1"/>
          </p:cNvSpPr>
          <p:nvPr/>
        </p:nvSpPr>
        <p:spPr bwMode="auto">
          <a:xfrm>
            <a:off x="3217413" y="2890183"/>
            <a:ext cx="2409823"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他人に働きかけ巻き込む力</a:t>
            </a:r>
          </a:p>
        </p:txBody>
      </p:sp>
      <p:sp>
        <p:nvSpPr>
          <p:cNvPr id="18" name="Rectangle 21"/>
          <p:cNvSpPr>
            <a:spLocks noChangeArrowheads="1"/>
          </p:cNvSpPr>
          <p:nvPr/>
        </p:nvSpPr>
        <p:spPr bwMode="auto">
          <a:xfrm>
            <a:off x="3217422" y="3263554"/>
            <a:ext cx="1417638" cy="261938"/>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実行力</a:t>
            </a:r>
          </a:p>
        </p:txBody>
      </p:sp>
      <p:sp>
        <p:nvSpPr>
          <p:cNvPr id="19" name="Rectangle 22"/>
          <p:cNvSpPr>
            <a:spLocks noChangeArrowheads="1"/>
          </p:cNvSpPr>
          <p:nvPr/>
        </p:nvSpPr>
        <p:spPr bwMode="auto">
          <a:xfrm>
            <a:off x="3205827" y="3498563"/>
            <a:ext cx="2889717"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目的を設定し確実に行動する力</a:t>
            </a:r>
          </a:p>
        </p:txBody>
      </p:sp>
      <p:sp>
        <p:nvSpPr>
          <p:cNvPr id="20" name="Rectangle 23"/>
          <p:cNvSpPr>
            <a:spLocks noChangeArrowheads="1"/>
          </p:cNvSpPr>
          <p:nvPr/>
        </p:nvSpPr>
        <p:spPr bwMode="auto">
          <a:xfrm>
            <a:off x="7747904" y="3303689"/>
            <a:ext cx="1504950" cy="284389"/>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創造力</a:t>
            </a:r>
          </a:p>
        </p:txBody>
      </p:sp>
      <p:sp>
        <p:nvSpPr>
          <p:cNvPr id="21" name="Rectangle 24"/>
          <p:cNvSpPr>
            <a:spLocks noChangeArrowheads="1"/>
          </p:cNvSpPr>
          <p:nvPr/>
        </p:nvSpPr>
        <p:spPr bwMode="auto">
          <a:xfrm>
            <a:off x="7747904" y="1877104"/>
            <a:ext cx="1504950" cy="272129"/>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課題発見力</a:t>
            </a:r>
          </a:p>
        </p:txBody>
      </p:sp>
      <p:sp>
        <p:nvSpPr>
          <p:cNvPr id="22" name="Rectangle 25"/>
          <p:cNvSpPr>
            <a:spLocks noChangeArrowheads="1"/>
          </p:cNvSpPr>
          <p:nvPr/>
        </p:nvSpPr>
        <p:spPr bwMode="auto">
          <a:xfrm>
            <a:off x="7821749" y="3555896"/>
            <a:ext cx="2297112"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新しい価値を生み出す力</a:t>
            </a:r>
          </a:p>
        </p:txBody>
      </p:sp>
      <p:sp>
        <p:nvSpPr>
          <p:cNvPr id="23" name="Rectangle 26"/>
          <p:cNvSpPr>
            <a:spLocks noChangeArrowheads="1"/>
          </p:cNvSpPr>
          <p:nvPr/>
        </p:nvSpPr>
        <p:spPr bwMode="auto">
          <a:xfrm>
            <a:off x="7771139" y="2088996"/>
            <a:ext cx="2546391" cy="5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現状を分析し目的や課題を明らかにする力</a:t>
            </a:r>
          </a:p>
        </p:txBody>
      </p:sp>
      <p:sp>
        <p:nvSpPr>
          <p:cNvPr id="24" name="Rectangle 27"/>
          <p:cNvSpPr>
            <a:spLocks noChangeArrowheads="1"/>
          </p:cNvSpPr>
          <p:nvPr/>
        </p:nvSpPr>
        <p:spPr bwMode="auto">
          <a:xfrm>
            <a:off x="7747873" y="2789258"/>
            <a:ext cx="2569657" cy="5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課題の解決に向けたプロセスを明らかにし準備する力</a:t>
            </a:r>
          </a:p>
        </p:txBody>
      </p:sp>
      <p:sp>
        <p:nvSpPr>
          <p:cNvPr id="25" name="Rectangle 28"/>
          <p:cNvSpPr>
            <a:spLocks noChangeArrowheads="1"/>
          </p:cNvSpPr>
          <p:nvPr/>
        </p:nvSpPr>
        <p:spPr bwMode="auto">
          <a:xfrm>
            <a:off x="7747904" y="2596746"/>
            <a:ext cx="1504950" cy="245343"/>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計画力</a:t>
            </a:r>
          </a:p>
        </p:txBody>
      </p:sp>
      <p:sp>
        <p:nvSpPr>
          <p:cNvPr id="26" name="Text Box 29"/>
          <p:cNvSpPr txBox="1">
            <a:spLocks noChangeArrowheads="1"/>
          </p:cNvSpPr>
          <p:nvPr/>
        </p:nvSpPr>
        <p:spPr bwMode="auto">
          <a:xfrm>
            <a:off x="1630794" y="1224283"/>
            <a:ext cx="3858388" cy="400110"/>
          </a:xfrm>
          <a:prstGeom prst="rect">
            <a:avLst/>
          </a:prstGeom>
          <a:solidFill>
            <a:srgbClr val="FFCC99"/>
          </a:solidFill>
          <a:ln w="38100" algn="ctr">
            <a:solidFill>
              <a:schemeClr val="tx1"/>
            </a:solidFill>
            <a:miter lim="800000"/>
            <a:headEnd/>
            <a:tailEnd/>
          </a:ln>
        </p:spPr>
        <p:txBody>
          <a:bodyPr wrap="square" lIns="91044" tIns="45540" rIns="91044" bIns="4554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0441" fontAlgn="base">
              <a:spcBef>
                <a:spcPct val="0"/>
              </a:spcBef>
              <a:spcAft>
                <a:spcPct val="0"/>
              </a:spcAft>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前に踏み出す力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a:t>
            </a:r>
          </a:p>
        </p:txBody>
      </p:sp>
      <p:sp>
        <p:nvSpPr>
          <p:cNvPr id="27" name="Rectangle 30"/>
          <p:cNvSpPr>
            <a:spLocks noChangeArrowheads="1"/>
          </p:cNvSpPr>
          <p:nvPr/>
        </p:nvSpPr>
        <p:spPr bwMode="auto">
          <a:xfrm>
            <a:off x="1414766" y="1600018"/>
            <a:ext cx="4255076" cy="3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～一歩前に踏み出し、失敗しても粘り強く取り組む力～</a:t>
            </a:r>
          </a:p>
        </p:txBody>
      </p:sp>
      <p:sp>
        <p:nvSpPr>
          <p:cNvPr id="28" name="Text Box 31"/>
          <p:cNvSpPr txBox="1">
            <a:spLocks noChangeArrowheads="1"/>
          </p:cNvSpPr>
          <p:nvPr/>
        </p:nvSpPr>
        <p:spPr bwMode="auto">
          <a:xfrm>
            <a:off x="6467057" y="1224283"/>
            <a:ext cx="3363045" cy="400110"/>
          </a:xfrm>
          <a:prstGeom prst="rect">
            <a:avLst/>
          </a:prstGeom>
          <a:solidFill>
            <a:srgbClr val="FFFF00"/>
          </a:solidFill>
          <a:ln w="38100" algn="ctr">
            <a:solidFill>
              <a:schemeClr val="tx1"/>
            </a:solidFill>
            <a:miter lim="800000"/>
            <a:headEnd/>
            <a:tailEnd/>
          </a:ln>
        </p:spPr>
        <p:txBody>
          <a:bodyPr wrap="square" lIns="91044" tIns="45540" rIns="91044" bIns="4554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0441" fontAlgn="base">
              <a:spcBef>
                <a:spcPct val="0"/>
              </a:spcBef>
              <a:spcAft>
                <a:spcPct val="0"/>
              </a:spcAft>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考え抜く力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（シンキング）</a:t>
            </a:r>
          </a:p>
        </p:txBody>
      </p:sp>
      <p:sp>
        <p:nvSpPr>
          <p:cNvPr id="29" name="Rectangle 32"/>
          <p:cNvSpPr>
            <a:spLocks noChangeArrowheads="1"/>
          </p:cNvSpPr>
          <p:nvPr/>
        </p:nvSpPr>
        <p:spPr bwMode="auto">
          <a:xfrm>
            <a:off x="6031667" y="1612707"/>
            <a:ext cx="3690938"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～疑問を持ち、考え抜く力～</a:t>
            </a:r>
          </a:p>
        </p:txBody>
      </p:sp>
      <p:sp>
        <p:nvSpPr>
          <p:cNvPr id="30" name="Text Box 33"/>
          <p:cNvSpPr txBox="1">
            <a:spLocks noChangeArrowheads="1"/>
          </p:cNvSpPr>
          <p:nvPr/>
        </p:nvSpPr>
        <p:spPr bwMode="auto">
          <a:xfrm>
            <a:off x="1650524" y="3946441"/>
            <a:ext cx="4016375" cy="400110"/>
          </a:xfrm>
          <a:prstGeom prst="rect">
            <a:avLst/>
          </a:prstGeom>
          <a:solidFill>
            <a:srgbClr val="99CCFF"/>
          </a:solidFill>
          <a:ln w="38100" algn="ctr">
            <a:solidFill>
              <a:schemeClr val="tx1"/>
            </a:solidFill>
            <a:miter lim="800000"/>
            <a:headEnd/>
            <a:tailEnd/>
          </a:ln>
        </p:spPr>
        <p:txBody>
          <a:bodyPr wrap="square" lIns="91044" tIns="45540" rIns="91044" bIns="4554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0441" fontAlgn="base">
              <a:spcBef>
                <a:spcPct val="0"/>
              </a:spcBef>
              <a:spcAft>
                <a:spcPct val="0"/>
              </a:spcAft>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チームで働く力</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（チームワーク）</a:t>
            </a:r>
          </a:p>
        </p:txBody>
      </p:sp>
      <p:sp>
        <p:nvSpPr>
          <p:cNvPr id="31" name="Rectangle 34"/>
          <p:cNvSpPr>
            <a:spLocks noChangeArrowheads="1"/>
          </p:cNvSpPr>
          <p:nvPr/>
        </p:nvSpPr>
        <p:spPr bwMode="auto">
          <a:xfrm>
            <a:off x="5669842" y="4099200"/>
            <a:ext cx="4294904"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10441" fontAlgn="base">
              <a:spcBef>
                <a:spcPct val="0"/>
              </a:spcBef>
              <a:spcAft>
                <a:spcPct val="0"/>
              </a:spcAft>
            </a:pPr>
            <a:r>
              <a:rPr lang="ja-JP" altLang="en-US" sz="1400"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～多様な人々とともに、目標に向けて協力する力～</a:t>
            </a:r>
          </a:p>
        </p:txBody>
      </p:sp>
      <p:pic>
        <p:nvPicPr>
          <p:cNvPr id="32" name="Picture 3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713" y="2136815"/>
            <a:ext cx="1500188" cy="1238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3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972" y="4696711"/>
            <a:ext cx="1497012" cy="1236662"/>
          </a:xfrm>
          <a:prstGeom prst="rect">
            <a:avLst/>
          </a:prstGeom>
          <a:solidFill>
            <a:srgbClr val="99CCFF"/>
          </a:solidFill>
          <a:ln w="9525">
            <a:solidFill>
              <a:schemeClr val="tx1"/>
            </a:solidFill>
            <a:miter lim="800000"/>
            <a:headEnd/>
            <a:tailEnd/>
          </a:ln>
        </p:spPr>
      </p:pic>
      <p:pic>
        <p:nvPicPr>
          <p:cNvPr id="34" name="Picture 37"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781" y="2130465"/>
            <a:ext cx="1500187" cy="124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 name="Rectangle 6"/>
          <p:cNvSpPr>
            <a:spLocks noChangeArrowheads="1"/>
          </p:cNvSpPr>
          <p:nvPr/>
        </p:nvSpPr>
        <p:spPr bwMode="auto">
          <a:xfrm>
            <a:off x="3817226" y="4409327"/>
            <a:ext cx="1851025" cy="262641"/>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発信力</a:t>
            </a:r>
          </a:p>
        </p:txBody>
      </p:sp>
      <p:sp>
        <p:nvSpPr>
          <p:cNvPr id="36" name="Rectangle 7"/>
          <p:cNvSpPr>
            <a:spLocks noChangeArrowheads="1"/>
          </p:cNvSpPr>
          <p:nvPr/>
        </p:nvSpPr>
        <p:spPr bwMode="auto">
          <a:xfrm>
            <a:off x="5627239" y="4387133"/>
            <a:ext cx="4987925"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自分の意見をわかりやすく伝える力</a:t>
            </a:r>
          </a:p>
        </p:txBody>
      </p:sp>
      <p:sp>
        <p:nvSpPr>
          <p:cNvPr id="37" name="Rectangle 8"/>
          <p:cNvSpPr>
            <a:spLocks noChangeArrowheads="1"/>
          </p:cNvSpPr>
          <p:nvPr/>
        </p:nvSpPr>
        <p:spPr bwMode="auto">
          <a:xfrm>
            <a:off x="3818813" y="4727926"/>
            <a:ext cx="1851025" cy="25746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傾聴力</a:t>
            </a:r>
          </a:p>
        </p:txBody>
      </p:sp>
      <p:sp>
        <p:nvSpPr>
          <p:cNvPr id="38" name="Rectangle 9"/>
          <p:cNvSpPr>
            <a:spLocks noChangeArrowheads="1"/>
          </p:cNvSpPr>
          <p:nvPr/>
        </p:nvSpPr>
        <p:spPr bwMode="auto">
          <a:xfrm>
            <a:off x="5627239" y="4695108"/>
            <a:ext cx="4464051"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相手の意見を丁寧に聴く力</a:t>
            </a:r>
          </a:p>
        </p:txBody>
      </p:sp>
      <p:sp>
        <p:nvSpPr>
          <p:cNvPr id="39" name="Rectangle 10"/>
          <p:cNvSpPr>
            <a:spLocks noChangeArrowheads="1"/>
          </p:cNvSpPr>
          <p:nvPr/>
        </p:nvSpPr>
        <p:spPr bwMode="auto">
          <a:xfrm>
            <a:off x="3818813" y="5057399"/>
            <a:ext cx="1851025" cy="26005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柔軟性</a:t>
            </a:r>
          </a:p>
        </p:txBody>
      </p:sp>
      <p:sp>
        <p:nvSpPr>
          <p:cNvPr id="40" name="Rectangle 12"/>
          <p:cNvSpPr>
            <a:spLocks noChangeArrowheads="1"/>
          </p:cNvSpPr>
          <p:nvPr/>
        </p:nvSpPr>
        <p:spPr bwMode="auto">
          <a:xfrm>
            <a:off x="3818811" y="5387056"/>
            <a:ext cx="1847850" cy="26005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情況把握力</a:t>
            </a:r>
          </a:p>
        </p:txBody>
      </p:sp>
      <p:sp>
        <p:nvSpPr>
          <p:cNvPr id="41" name="Rectangle 14"/>
          <p:cNvSpPr>
            <a:spLocks noChangeArrowheads="1"/>
          </p:cNvSpPr>
          <p:nvPr/>
        </p:nvSpPr>
        <p:spPr bwMode="auto">
          <a:xfrm>
            <a:off x="3818813" y="5705471"/>
            <a:ext cx="1851025" cy="25746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規律性</a:t>
            </a:r>
          </a:p>
        </p:txBody>
      </p:sp>
      <p:sp>
        <p:nvSpPr>
          <p:cNvPr id="42" name="Rectangle 15"/>
          <p:cNvSpPr>
            <a:spLocks noChangeArrowheads="1"/>
          </p:cNvSpPr>
          <p:nvPr/>
        </p:nvSpPr>
        <p:spPr bwMode="auto">
          <a:xfrm>
            <a:off x="5627239" y="5703220"/>
            <a:ext cx="4464051"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社会のルールや人との約束を守る力</a:t>
            </a:r>
          </a:p>
        </p:txBody>
      </p:sp>
      <p:sp>
        <p:nvSpPr>
          <p:cNvPr id="43" name="Rectangle 16"/>
          <p:cNvSpPr>
            <a:spLocks noChangeArrowheads="1"/>
          </p:cNvSpPr>
          <p:nvPr/>
        </p:nvSpPr>
        <p:spPr bwMode="auto">
          <a:xfrm>
            <a:off x="5627270" y="6043318"/>
            <a:ext cx="3752850"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ストレスの発生源に対応する力</a:t>
            </a:r>
          </a:p>
        </p:txBody>
      </p:sp>
      <p:sp>
        <p:nvSpPr>
          <p:cNvPr id="44" name="Rectangle 38"/>
          <p:cNvSpPr>
            <a:spLocks noChangeArrowheads="1"/>
          </p:cNvSpPr>
          <p:nvPr/>
        </p:nvSpPr>
        <p:spPr bwMode="auto">
          <a:xfrm>
            <a:off x="3818813" y="6065476"/>
            <a:ext cx="1851025" cy="260053"/>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ｽﾄﾚｽｺﾝﾄﾛｰﾙ力</a:t>
            </a:r>
          </a:p>
        </p:txBody>
      </p:sp>
    </p:spTree>
    <p:extLst>
      <p:ext uri="{BB962C8B-B14F-4D97-AF65-F5344CB8AC3E}">
        <p14:creationId xmlns:p14="http://schemas.microsoft.com/office/powerpoint/2010/main" val="371387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Rectangle 4"/>
          <p:cNvSpPr>
            <a:spLocks noChangeArrowheads="1"/>
          </p:cNvSpPr>
          <p:nvPr/>
        </p:nvSpPr>
        <p:spPr bwMode="auto">
          <a:xfrm>
            <a:off x="5549900" y="2084404"/>
            <a:ext cx="1949450" cy="504825"/>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8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主体性</a:t>
            </a:r>
          </a:p>
        </p:txBody>
      </p:sp>
      <p:sp>
        <p:nvSpPr>
          <p:cNvPr id="26628" name="Rectangle 5"/>
          <p:cNvSpPr>
            <a:spLocks noChangeArrowheads="1"/>
          </p:cNvSpPr>
          <p:nvPr/>
        </p:nvSpPr>
        <p:spPr bwMode="auto">
          <a:xfrm>
            <a:off x="5784851" y="2587625"/>
            <a:ext cx="405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b="1" dirty="0">
                <a:solidFill>
                  <a:prstClr val="black"/>
                </a:solidFill>
                <a:latin typeface="Meiryo UI" pitchFamily="50" charset="-128"/>
                <a:ea typeface="Meiryo UI" pitchFamily="50" charset="-128"/>
                <a:cs typeface="Meiryo UI" pitchFamily="50" charset="-128"/>
              </a:rPr>
              <a:t>物事に進んで取り組む力</a:t>
            </a:r>
          </a:p>
        </p:txBody>
      </p:sp>
      <p:sp>
        <p:nvSpPr>
          <p:cNvPr id="309254" name="Rectangle 6"/>
          <p:cNvSpPr>
            <a:spLocks noChangeArrowheads="1"/>
          </p:cNvSpPr>
          <p:nvPr/>
        </p:nvSpPr>
        <p:spPr bwMode="auto">
          <a:xfrm>
            <a:off x="5549900" y="3094147"/>
            <a:ext cx="1949450" cy="504825"/>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8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働きかけ力</a:t>
            </a:r>
          </a:p>
        </p:txBody>
      </p:sp>
      <p:sp>
        <p:nvSpPr>
          <p:cNvPr id="26630" name="Rectangle 7"/>
          <p:cNvSpPr>
            <a:spLocks noChangeArrowheads="1"/>
          </p:cNvSpPr>
          <p:nvPr/>
        </p:nvSpPr>
        <p:spPr bwMode="auto">
          <a:xfrm>
            <a:off x="5784850" y="3597275"/>
            <a:ext cx="41338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b="1" dirty="0">
                <a:solidFill>
                  <a:prstClr val="black"/>
                </a:solidFill>
                <a:latin typeface="Meiryo UI" pitchFamily="50" charset="-128"/>
                <a:ea typeface="Meiryo UI" pitchFamily="50" charset="-128"/>
                <a:cs typeface="Meiryo UI" pitchFamily="50" charset="-128"/>
              </a:rPr>
              <a:t>他人に働きかけ巻き込む力</a:t>
            </a:r>
          </a:p>
        </p:txBody>
      </p:sp>
      <p:sp>
        <p:nvSpPr>
          <p:cNvPr id="309256" name="Rectangle 8"/>
          <p:cNvSpPr>
            <a:spLocks noChangeArrowheads="1"/>
          </p:cNvSpPr>
          <p:nvPr/>
        </p:nvSpPr>
        <p:spPr bwMode="auto">
          <a:xfrm>
            <a:off x="5549900" y="4171950"/>
            <a:ext cx="1949450" cy="503238"/>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8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実行力</a:t>
            </a:r>
          </a:p>
        </p:txBody>
      </p:sp>
      <p:sp>
        <p:nvSpPr>
          <p:cNvPr id="26632" name="Rectangle 9"/>
          <p:cNvSpPr>
            <a:spLocks noChangeArrowheads="1"/>
          </p:cNvSpPr>
          <p:nvPr/>
        </p:nvSpPr>
        <p:spPr bwMode="auto">
          <a:xfrm>
            <a:off x="5784850" y="4676775"/>
            <a:ext cx="468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400" b="1" dirty="0">
                <a:solidFill>
                  <a:prstClr val="black"/>
                </a:solidFill>
                <a:latin typeface="Meiryo UI" pitchFamily="50" charset="-128"/>
                <a:ea typeface="Meiryo UI" pitchFamily="50" charset="-128"/>
                <a:cs typeface="Meiryo UI" pitchFamily="50" charset="-128"/>
              </a:rPr>
              <a:t>目的を設定し確実に行動する力</a:t>
            </a:r>
          </a:p>
        </p:txBody>
      </p:sp>
      <p:pic>
        <p:nvPicPr>
          <p:cNvPr id="26633" name="Picture 10"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2084397"/>
            <a:ext cx="3432176" cy="302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4" name="テキスト ボックス 1"/>
          <p:cNvSpPr txBox="1">
            <a:spLocks noChangeArrowheads="1"/>
          </p:cNvSpPr>
          <p:nvPr/>
        </p:nvSpPr>
        <p:spPr bwMode="auto">
          <a:xfrm>
            <a:off x="1819275" y="1414463"/>
            <a:ext cx="8553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a:solidFill>
                  <a:srgbClr val="0000FF"/>
                </a:solidFill>
                <a:latin typeface="Meiryo UI" pitchFamily="50" charset="-128"/>
                <a:ea typeface="Meiryo UI" pitchFamily="50" charset="-128"/>
                <a:cs typeface="Meiryo UI" pitchFamily="50" charset="-128"/>
              </a:rPr>
              <a:t>～一歩前に踏み出し、失敗しても粘り強く取り組む力～</a:t>
            </a:r>
          </a:p>
          <a:p>
            <a:pPr eaLnBrk="1" hangingPunct="1"/>
            <a:endParaRPr lang="ja-JP" altLang="en-US" sz="2400" b="1" dirty="0">
              <a:solidFill>
                <a:prstClr val="black"/>
              </a:solidFill>
              <a:latin typeface="Meiryo UI" pitchFamily="50" charset="-128"/>
              <a:ea typeface="Meiryo UI" pitchFamily="50" charset="-128"/>
              <a:cs typeface="Meiryo UI" pitchFamily="50" charset="-128"/>
            </a:endParaRPr>
          </a:p>
        </p:txBody>
      </p:sp>
      <p:sp>
        <p:nvSpPr>
          <p:cNvPr id="4" name="角丸四角形 3"/>
          <p:cNvSpPr/>
          <p:nvPr/>
        </p:nvSpPr>
        <p:spPr>
          <a:xfrm>
            <a:off x="1558928" y="620713"/>
            <a:ext cx="5106988" cy="639762"/>
          </a:xfrm>
          <a:prstGeom prst="roundRect">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tileRect/>
          </a:gradFill>
          <a:ln w="3175">
            <a:solidFill>
              <a:schemeClr val="tx1"/>
            </a:solidFill>
          </a:ln>
        </p:spPr>
        <p:txBody>
          <a:bodyPr lIns="0" tIns="0" rIns="0" bIns="0" anchor="ctr"/>
          <a:lstStyle/>
          <a:p>
            <a:pPr algn="ctr">
              <a:defRPr/>
            </a:pPr>
            <a:r>
              <a:rPr lang="en-US" altLang="ja-JP" sz="2800" b="1" dirty="0">
                <a:solidFill>
                  <a:prstClr val="black"/>
                </a:solidFill>
                <a:latin typeface="Meiryo UI" pitchFamily="50" charset="-128"/>
                <a:ea typeface="Meiryo UI" pitchFamily="50" charset="-128"/>
                <a:cs typeface="Meiryo UI" pitchFamily="50" charset="-128"/>
              </a:rPr>
              <a:t>『</a:t>
            </a:r>
            <a:r>
              <a:rPr lang="ja-JP" altLang="en-US" sz="2800" b="1" dirty="0">
                <a:solidFill>
                  <a:prstClr val="black"/>
                </a:solidFill>
                <a:latin typeface="Meiryo UI" pitchFamily="50" charset="-128"/>
                <a:ea typeface="Meiryo UI" pitchFamily="50" charset="-128"/>
                <a:cs typeface="Meiryo UI" pitchFamily="50" charset="-128"/>
              </a:rPr>
              <a:t>前に踏み出す力（</a:t>
            </a:r>
            <a:r>
              <a:rPr lang="en-US" altLang="ja-JP" sz="2800" b="1" dirty="0">
                <a:solidFill>
                  <a:prstClr val="black"/>
                </a:solidFill>
                <a:latin typeface="Meiryo UI" pitchFamily="50" charset="-128"/>
                <a:ea typeface="Meiryo UI" pitchFamily="50" charset="-128"/>
                <a:cs typeface="Meiryo UI" pitchFamily="50" charset="-128"/>
              </a:rPr>
              <a:t>Action</a:t>
            </a:r>
            <a:r>
              <a:rPr lang="ja-JP" altLang="en-US" sz="2800" b="1" dirty="0">
                <a:solidFill>
                  <a:prstClr val="black"/>
                </a:solidFill>
                <a:latin typeface="Meiryo UI" pitchFamily="50" charset="-128"/>
                <a:ea typeface="Meiryo UI" pitchFamily="50" charset="-128"/>
                <a:cs typeface="Meiryo UI" pitchFamily="50" charset="-128"/>
              </a:rPr>
              <a:t>）</a:t>
            </a:r>
            <a:r>
              <a:rPr lang="en-US" altLang="ja-JP" sz="2800" b="1" dirty="0">
                <a:solidFill>
                  <a:prstClr val="black"/>
                </a:solidFill>
                <a:latin typeface="Meiryo UI" pitchFamily="50" charset="-128"/>
                <a:ea typeface="Meiryo UI" pitchFamily="50" charset="-128"/>
                <a:cs typeface="Meiryo UI" pitchFamily="50" charset="-128"/>
              </a:rPr>
              <a:t>』</a:t>
            </a:r>
            <a:endParaRPr lang="ja-JP" altLang="en-US" sz="2800" b="1" dirty="0">
              <a:solidFill>
                <a:prstClr val="black"/>
              </a:solidFill>
              <a:latin typeface="Meiryo UI" pitchFamily="50" charset="-128"/>
              <a:ea typeface="Meiryo UI" pitchFamily="50" charset="-128"/>
              <a:cs typeface="Meiryo UI" pitchFamily="50" charset="-128"/>
            </a:endParaRPr>
          </a:p>
        </p:txBody>
      </p:sp>
      <p:sp>
        <p:nvSpPr>
          <p:cNvPr id="26636" name="テキスト ボックス 4"/>
          <p:cNvSpPr txBox="1">
            <a:spLocks noChangeArrowheads="1"/>
          </p:cNvSpPr>
          <p:nvPr/>
        </p:nvSpPr>
        <p:spPr bwMode="auto">
          <a:xfrm>
            <a:off x="1343028" y="5469047"/>
            <a:ext cx="95115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ja-JP" sz="2800" b="1" i="1" dirty="0">
                <a:solidFill>
                  <a:prstClr val="black"/>
                </a:solidFill>
                <a:latin typeface="Meiryo UI" pitchFamily="50" charset="-128"/>
                <a:ea typeface="Meiryo UI" pitchFamily="50" charset="-128"/>
                <a:cs typeface="Meiryo UI" pitchFamily="50" charset="-128"/>
              </a:rPr>
              <a:t>指示待ちにならず、</a:t>
            </a:r>
            <a:r>
              <a:rPr lang="ja-JP" altLang="ja-JP" sz="2800" b="1" i="1" dirty="0">
                <a:solidFill>
                  <a:srgbClr val="FF0000"/>
                </a:solidFill>
                <a:latin typeface="Meiryo UI" pitchFamily="50" charset="-128"/>
                <a:ea typeface="Meiryo UI" pitchFamily="50" charset="-128"/>
                <a:cs typeface="Meiryo UI" pitchFamily="50" charset="-128"/>
              </a:rPr>
              <a:t>一人称で物事を捉え、自ら行動できる</a:t>
            </a:r>
            <a:r>
              <a:rPr lang="ja-JP" altLang="ja-JP" sz="2800" b="1" i="1" dirty="0">
                <a:solidFill>
                  <a:prstClr val="black"/>
                </a:solidFill>
                <a:latin typeface="Meiryo UI" pitchFamily="50" charset="-128"/>
                <a:ea typeface="Meiryo UI" pitchFamily="50" charset="-128"/>
                <a:cs typeface="Meiryo UI" pitchFamily="50" charset="-128"/>
              </a:rPr>
              <a:t>ようになることが</a:t>
            </a:r>
            <a:r>
              <a:rPr lang="ja-JP" altLang="en-US" sz="2800" b="1" i="1" dirty="0">
                <a:solidFill>
                  <a:prstClr val="black"/>
                </a:solidFill>
                <a:latin typeface="Meiryo UI" pitchFamily="50" charset="-128"/>
                <a:ea typeface="Meiryo UI" pitchFamily="50" charset="-128"/>
                <a:cs typeface="Meiryo UI" pitchFamily="50" charset="-128"/>
              </a:rPr>
              <a:t>求められている。</a:t>
            </a:r>
          </a:p>
        </p:txBody>
      </p:sp>
      <p:sp>
        <p:nvSpPr>
          <p:cNvPr id="13" name="スライド番号プレースホルダー 1"/>
          <p:cNvSpPr>
            <a:spLocks noGrp="1"/>
          </p:cNvSpPr>
          <p:nvPr>
            <p:ph type="sldNum" sz="quarter" idx="12"/>
          </p:nvPr>
        </p:nvSpPr>
        <p:spPr/>
        <p:txBody>
          <a:bodyPr/>
          <a:lstStyle/>
          <a:p>
            <a:fld id="{18F1A362-C343-4F29-BA0A-0DA1A91E53E8}" type="slidenum">
              <a:rPr lang="ja-JP" altLang="en-US" sz="1400"/>
              <a:pPr/>
              <a:t>8</a:t>
            </a:fld>
            <a:endParaRPr lang="ja-JP" altLang="en-US" sz="1400" dirty="0"/>
          </a:p>
        </p:txBody>
      </p:sp>
    </p:spTree>
    <p:extLst>
      <p:ext uri="{BB962C8B-B14F-4D97-AF65-F5344CB8AC3E}">
        <p14:creationId xmlns:p14="http://schemas.microsoft.com/office/powerpoint/2010/main" val="242534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3395667" y="1076325"/>
            <a:ext cx="43068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2400" b="1" dirty="0">
                <a:solidFill>
                  <a:srgbClr val="0000FF"/>
                </a:solidFill>
                <a:latin typeface="Meiryo UI" pitchFamily="50" charset="-128"/>
                <a:ea typeface="Meiryo UI" pitchFamily="50" charset="-128"/>
                <a:cs typeface="Meiryo UI" pitchFamily="50" charset="-128"/>
              </a:rPr>
              <a:t>～疑問を持ち、考え抜く力～</a:t>
            </a:r>
          </a:p>
        </p:txBody>
      </p:sp>
      <p:sp>
        <p:nvSpPr>
          <p:cNvPr id="311300" name="Rectangle 4"/>
          <p:cNvSpPr>
            <a:spLocks noChangeArrowheads="1"/>
          </p:cNvSpPr>
          <p:nvPr/>
        </p:nvSpPr>
        <p:spPr bwMode="auto">
          <a:xfrm>
            <a:off x="5549901" y="1939942"/>
            <a:ext cx="2574925" cy="504825"/>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8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課題発見力</a:t>
            </a:r>
          </a:p>
        </p:txBody>
      </p:sp>
      <p:sp>
        <p:nvSpPr>
          <p:cNvPr id="27653" name="Rectangle 5"/>
          <p:cNvSpPr>
            <a:spLocks noChangeArrowheads="1"/>
          </p:cNvSpPr>
          <p:nvPr/>
        </p:nvSpPr>
        <p:spPr bwMode="auto">
          <a:xfrm>
            <a:off x="5549900" y="2459038"/>
            <a:ext cx="549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200" b="1" dirty="0">
                <a:solidFill>
                  <a:prstClr val="black"/>
                </a:solidFill>
                <a:latin typeface="Meiryo UI" pitchFamily="50" charset="-128"/>
                <a:ea typeface="Meiryo UI" pitchFamily="50" charset="-128"/>
                <a:cs typeface="Meiryo UI" pitchFamily="50" charset="-128"/>
              </a:rPr>
              <a:t>現状を分析し目的や課題を明らかにする力</a:t>
            </a:r>
          </a:p>
        </p:txBody>
      </p:sp>
      <p:sp>
        <p:nvSpPr>
          <p:cNvPr id="311302" name="Rectangle 6"/>
          <p:cNvSpPr>
            <a:spLocks noChangeArrowheads="1"/>
          </p:cNvSpPr>
          <p:nvPr/>
        </p:nvSpPr>
        <p:spPr bwMode="auto">
          <a:xfrm>
            <a:off x="5549901" y="2979847"/>
            <a:ext cx="2574925" cy="504825"/>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8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計画力</a:t>
            </a:r>
          </a:p>
        </p:txBody>
      </p:sp>
      <p:sp>
        <p:nvSpPr>
          <p:cNvPr id="27655" name="Rectangle 7"/>
          <p:cNvSpPr>
            <a:spLocks noChangeArrowheads="1"/>
          </p:cNvSpPr>
          <p:nvPr/>
        </p:nvSpPr>
        <p:spPr bwMode="auto">
          <a:xfrm>
            <a:off x="5549900" y="3509963"/>
            <a:ext cx="5499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200" b="1" dirty="0">
                <a:solidFill>
                  <a:prstClr val="black"/>
                </a:solidFill>
                <a:latin typeface="Meiryo UI" pitchFamily="50" charset="-128"/>
                <a:ea typeface="Meiryo UI" pitchFamily="50" charset="-128"/>
                <a:cs typeface="Meiryo UI" pitchFamily="50" charset="-128"/>
              </a:rPr>
              <a:t>課題の解決に向けたプロセスを明らかにし</a:t>
            </a:r>
          </a:p>
          <a:p>
            <a:r>
              <a:rPr lang="ja-JP" altLang="en-US" sz="2200" b="1" dirty="0">
                <a:solidFill>
                  <a:prstClr val="black"/>
                </a:solidFill>
                <a:latin typeface="Meiryo UI" pitchFamily="50" charset="-128"/>
                <a:ea typeface="Meiryo UI" pitchFamily="50" charset="-128"/>
                <a:cs typeface="Meiryo UI" pitchFamily="50" charset="-128"/>
              </a:rPr>
              <a:t>準備する力</a:t>
            </a:r>
          </a:p>
        </p:txBody>
      </p:sp>
      <p:sp>
        <p:nvSpPr>
          <p:cNvPr id="311304" name="Rectangle 8"/>
          <p:cNvSpPr>
            <a:spLocks noChangeArrowheads="1"/>
          </p:cNvSpPr>
          <p:nvPr/>
        </p:nvSpPr>
        <p:spPr bwMode="auto">
          <a:xfrm>
            <a:off x="5549901" y="4346575"/>
            <a:ext cx="2574925" cy="503238"/>
          </a:xfrm>
          <a:prstGeom prst="rect">
            <a:avLst/>
          </a:prstGeom>
          <a:solidFill>
            <a:schemeClr val="bg1"/>
          </a:solidFill>
          <a:ln w="9525" algn="ctr">
            <a:solidFill>
              <a:schemeClr val="tx1"/>
            </a:solidFill>
            <a:miter lim="800000"/>
            <a:headEnd/>
            <a:tailEnd/>
          </a:ln>
          <a:effectLst/>
        </p:spPr>
        <p:txBody>
          <a:bodyPr anchor="ctr"/>
          <a:lstStyle/>
          <a:p>
            <a:pPr algn="ctr" eaLnBrk="0" hangingPunct="0">
              <a:defRPr/>
            </a:pPr>
            <a:r>
              <a:rPr lang="ja-JP" altLang="en-US" sz="2800" b="1" dirty="0">
                <a:solidFill>
                  <a:srgbClr val="000099"/>
                </a:solidFill>
                <a:effectLst>
                  <a:outerShdw blurRad="38100" dist="38100" dir="2700000" algn="tl">
                    <a:srgbClr val="C0C0C0"/>
                  </a:outerShdw>
                </a:effectLst>
                <a:latin typeface="Meiryo UI" pitchFamily="50" charset="-128"/>
                <a:ea typeface="Meiryo UI" pitchFamily="50" charset="-128"/>
                <a:cs typeface="Meiryo UI" pitchFamily="50" charset="-128"/>
              </a:rPr>
              <a:t>創造力</a:t>
            </a:r>
          </a:p>
        </p:txBody>
      </p:sp>
      <p:sp>
        <p:nvSpPr>
          <p:cNvPr id="27657" name="Rectangle 9"/>
          <p:cNvSpPr>
            <a:spLocks noChangeArrowheads="1"/>
          </p:cNvSpPr>
          <p:nvPr/>
        </p:nvSpPr>
        <p:spPr bwMode="auto">
          <a:xfrm>
            <a:off x="5591176" y="4864209"/>
            <a:ext cx="46815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2200" b="1" dirty="0">
                <a:solidFill>
                  <a:prstClr val="black"/>
                </a:solidFill>
                <a:latin typeface="Meiryo UI" pitchFamily="50" charset="-128"/>
                <a:ea typeface="Meiryo UI" pitchFamily="50" charset="-128"/>
                <a:cs typeface="Meiryo UI" pitchFamily="50" charset="-128"/>
              </a:rPr>
              <a:t>新しい価値を生み出す力</a:t>
            </a:r>
          </a:p>
        </p:txBody>
      </p:sp>
      <p:sp>
        <p:nvSpPr>
          <p:cNvPr id="14" name="スライド番号プレースホルダー 1"/>
          <p:cNvSpPr>
            <a:spLocks noGrp="1"/>
          </p:cNvSpPr>
          <p:nvPr>
            <p:ph type="sldNum" sz="quarter" idx="12"/>
          </p:nvPr>
        </p:nvSpPr>
        <p:spPr/>
        <p:txBody>
          <a:bodyPr/>
          <a:lstStyle/>
          <a:p>
            <a:fld id="{18F1A362-C343-4F29-BA0A-0DA1A91E53E8}" type="slidenum">
              <a:rPr lang="ja-JP" altLang="en-US"/>
              <a:pPr/>
              <a:t>9</a:t>
            </a:fld>
            <a:endParaRPr lang="ja-JP" altLang="en-US" dirty="0"/>
          </a:p>
        </p:txBody>
      </p:sp>
      <p:pic>
        <p:nvPicPr>
          <p:cNvPr id="27658" name="Picture 10" descr="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992313"/>
            <a:ext cx="3525838" cy="3122612"/>
          </a:xfrm>
          <a:noFill/>
          <a:ln>
            <a:solidFill>
              <a:schemeClr val="tx1"/>
            </a:solidFill>
            <a:miter lim="800000"/>
            <a:headEnd/>
            <a:tailEnd/>
          </a:ln>
        </p:spPr>
      </p:pic>
      <p:sp>
        <p:nvSpPr>
          <p:cNvPr id="13" name="角丸四角形 12"/>
          <p:cNvSpPr/>
          <p:nvPr/>
        </p:nvSpPr>
        <p:spPr>
          <a:xfrm>
            <a:off x="1558928" y="620713"/>
            <a:ext cx="5106988" cy="639762"/>
          </a:xfrm>
          <a:prstGeom prst="roundRect">
            <a:avLst/>
          </a:prstGeom>
          <a:gradFill flip="none" rotWithShape="1">
            <a:gsLst>
              <a:gs pos="0">
                <a:srgbClr val="FFFF00"/>
              </a:gs>
              <a:gs pos="50000">
                <a:srgbClr val="FFFF66"/>
              </a:gs>
              <a:gs pos="100000">
                <a:srgbClr val="FFFF99"/>
              </a:gs>
            </a:gsLst>
            <a:lin ang="5400000" scaled="1"/>
            <a:tileRect/>
          </a:gradFill>
          <a:ln w="3175">
            <a:solidFill>
              <a:schemeClr val="tx1"/>
            </a:solidFill>
          </a:ln>
        </p:spPr>
        <p:txBody>
          <a:bodyPr lIns="0" tIns="0" rIns="0" bIns="0" anchor="ctr"/>
          <a:lstStyle/>
          <a:p>
            <a:pPr algn="ctr">
              <a:defRPr/>
            </a:pPr>
            <a:r>
              <a:rPr lang="en-US" altLang="ja-JP" sz="2800" b="1" dirty="0">
                <a:solidFill>
                  <a:prstClr val="black"/>
                </a:solidFill>
                <a:latin typeface="Meiryo UI" pitchFamily="50" charset="-128"/>
                <a:ea typeface="Meiryo UI" pitchFamily="50" charset="-128"/>
                <a:cs typeface="Meiryo UI" pitchFamily="50" charset="-128"/>
              </a:rPr>
              <a:t>『</a:t>
            </a:r>
            <a:r>
              <a:rPr lang="ja-JP" altLang="en-US" sz="2800" b="1" dirty="0">
                <a:solidFill>
                  <a:prstClr val="black"/>
                </a:solidFill>
                <a:latin typeface="Meiryo UI" pitchFamily="50" charset="-128"/>
                <a:ea typeface="Meiryo UI" pitchFamily="50" charset="-128"/>
                <a:cs typeface="Meiryo UI" pitchFamily="50" charset="-128"/>
              </a:rPr>
              <a:t>考え抜く力（</a:t>
            </a:r>
            <a:r>
              <a:rPr lang="en-US" altLang="ja-JP" sz="2800" b="1" dirty="0">
                <a:solidFill>
                  <a:prstClr val="black"/>
                </a:solidFill>
                <a:latin typeface="Meiryo UI" pitchFamily="50" charset="-128"/>
                <a:ea typeface="Meiryo UI" pitchFamily="50" charset="-128"/>
                <a:cs typeface="Meiryo UI" pitchFamily="50" charset="-128"/>
              </a:rPr>
              <a:t>Thinking</a:t>
            </a:r>
            <a:r>
              <a:rPr lang="ja-JP" altLang="en-US" sz="2800" b="1" dirty="0">
                <a:solidFill>
                  <a:prstClr val="black"/>
                </a:solidFill>
                <a:latin typeface="Meiryo UI" pitchFamily="50" charset="-128"/>
                <a:ea typeface="Meiryo UI" pitchFamily="50" charset="-128"/>
                <a:cs typeface="Meiryo UI" pitchFamily="50" charset="-128"/>
              </a:rPr>
              <a:t>）</a:t>
            </a:r>
            <a:r>
              <a:rPr lang="en-US" altLang="ja-JP" sz="2800" b="1" dirty="0">
                <a:solidFill>
                  <a:prstClr val="black"/>
                </a:solidFill>
                <a:latin typeface="Meiryo UI" pitchFamily="50" charset="-128"/>
                <a:ea typeface="Meiryo UI" pitchFamily="50" charset="-128"/>
                <a:cs typeface="Meiryo UI" pitchFamily="50" charset="-128"/>
              </a:rPr>
              <a:t>』</a:t>
            </a:r>
            <a:endParaRPr lang="ja-JP" altLang="en-US" sz="2800" b="1" dirty="0">
              <a:solidFill>
                <a:prstClr val="black"/>
              </a:solidFill>
              <a:latin typeface="Meiryo UI" pitchFamily="50" charset="-128"/>
              <a:ea typeface="Meiryo UI" pitchFamily="50" charset="-128"/>
              <a:cs typeface="Meiryo UI" pitchFamily="50" charset="-128"/>
            </a:endParaRPr>
          </a:p>
        </p:txBody>
      </p:sp>
      <p:sp>
        <p:nvSpPr>
          <p:cNvPr id="27660" name="テキスト ボックス 1"/>
          <p:cNvSpPr txBox="1">
            <a:spLocks noChangeArrowheads="1"/>
          </p:cNvSpPr>
          <p:nvPr/>
        </p:nvSpPr>
        <p:spPr bwMode="auto">
          <a:xfrm>
            <a:off x="1271630" y="5449997"/>
            <a:ext cx="94269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800" b="1" i="1" dirty="0">
                <a:solidFill>
                  <a:prstClr val="black"/>
                </a:solidFill>
                <a:latin typeface="Meiryo UI" pitchFamily="50" charset="-128"/>
                <a:ea typeface="Meiryo UI" pitchFamily="50" charset="-128"/>
                <a:cs typeface="Meiryo UI" pitchFamily="50" charset="-128"/>
              </a:rPr>
              <a:t>論理的に答えを出すこと以上に、</a:t>
            </a:r>
            <a:r>
              <a:rPr lang="ja-JP" altLang="en-US" sz="2800" b="1" i="1" dirty="0">
                <a:solidFill>
                  <a:srgbClr val="FF0000"/>
                </a:solidFill>
                <a:latin typeface="Meiryo UI" pitchFamily="50" charset="-128"/>
                <a:ea typeface="Meiryo UI" pitchFamily="50" charset="-128"/>
                <a:cs typeface="Meiryo UI" pitchFamily="50" charset="-128"/>
              </a:rPr>
              <a:t>自ら課題提起し、解決のためのシナリオを描く、自律的な思考力</a:t>
            </a:r>
            <a:r>
              <a:rPr lang="ja-JP" altLang="en-US" sz="2800" b="1" i="1" dirty="0">
                <a:solidFill>
                  <a:prstClr val="black"/>
                </a:solidFill>
                <a:latin typeface="Meiryo UI" pitchFamily="50" charset="-128"/>
                <a:ea typeface="Meiryo UI" pitchFamily="50" charset="-128"/>
                <a:cs typeface="Meiryo UI" pitchFamily="50" charset="-128"/>
              </a:rPr>
              <a:t>が求められている。</a:t>
            </a:r>
          </a:p>
        </p:txBody>
      </p:sp>
    </p:spTree>
    <p:extLst>
      <p:ext uri="{BB962C8B-B14F-4D97-AF65-F5344CB8AC3E}">
        <p14:creationId xmlns:p14="http://schemas.microsoft.com/office/powerpoint/2010/main" val="3050417907"/>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181634"/>
      </a:dk2>
      <a:lt2>
        <a:srgbClr val="F0F3F2"/>
      </a:lt2>
      <a:accent1>
        <a:srgbClr val="CF4168"/>
      </a:accent1>
      <a:accent2>
        <a:srgbClr val="BD2F91"/>
      </a:accent2>
      <a:accent3>
        <a:srgbClr val="C041CF"/>
      </a:accent3>
      <a:accent4>
        <a:srgbClr val="732FBD"/>
      </a:accent4>
      <a:accent5>
        <a:srgbClr val="4A41CF"/>
      </a:accent5>
      <a:accent6>
        <a:srgbClr val="2F62BD"/>
      </a:accent6>
      <a:hlink>
        <a:srgbClr val="6D53C5"/>
      </a:hlink>
      <a:folHlink>
        <a:srgbClr val="7F7F7F"/>
      </a:folHlink>
    </a:clrScheme>
    <a:fontScheme name="Retrospect">
      <a:majorFont>
        <a:latin typeface="Yu Gothic"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Minch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1730</Words>
  <Application>Microsoft Office PowerPoint</Application>
  <PresentationFormat>ワイド画面</PresentationFormat>
  <Paragraphs>277</Paragraphs>
  <Slides>24</Slides>
  <Notes>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24</vt:i4>
      </vt:variant>
    </vt:vector>
  </HeadingPairs>
  <TitlesOfParts>
    <vt:vector size="38" baseType="lpstr">
      <vt:lpstr>-apple-system</vt:lpstr>
      <vt:lpstr>Hiragino Kaku Gothic ProN</vt:lpstr>
      <vt:lpstr>Meiryo UI</vt:lpstr>
      <vt:lpstr>ＭＳ Ｐゴシック</vt:lpstr>
      <vt:lpstr>メイリオ</vt:lpstr>
      <vt:lpstr>Yu Gothic</vt:lpstr>
      <vt:lpstr>Yu Gothic</vt:lpstr>
      <vt:lpstr>Yu Mincho</vt:lpstr>
      <vt:lpstr>Arial</vt:lpstr>
      <vt:lpstr>Calibri</vt:lpstr>
      <vt:lpstr>Raleway</vt:lpstr>
      <vt:lpstr>Times New Roman</vt:lpstr>
      <vt:lpstr>Wingdings</vt:lpstr>
      <vt:lpstr>RetrospectVTI</vt:lpstr>
      <vt:lpstr>人生100年時代を生きるために</vt:lpstr>
      <vt:lpstr>PowerPoint プレゼンテーション</vt:lpstr>
      <vt:lpstr>PowerPoint プレゼンテーション</vt:lpstr>
      <vt:lpstr>PowerPoint プレゼンテーション</vt:lpstr>
      <vt:lpstr>PowerPoint プレゼンテーション</vt:lpstr>
      <vt:lpstr>「人生１００年時代」に求められるスキル</vt:lpstr>
      <vt:lpstr>今までの「社会人基礎力」とは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人生100年時代を生きる</dc:title>
  <dc:creator>JACD田中</dc:creator>
  <cp:lastModifiedBy>it-salon tanaka</cp:lastModifiedBy>
  <cp:revision>162</cp:revision>
  <dcterms:created xsi:type="dcterms:W3CDTF">2021-06-05T13:38:52Z</dcterms:created>
  <dcterms:modified xsi:type="dcterms:W3CDTF">2022-06-04T05:28:49Z</dcterms:modified>
</cp:coreProperties>
</file>